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352" r:id="rId3"/>
    <p:sldId id="353" r:id="rId4"/>
    <p:sldId id="398" r:id="rId5"/>
    <p:sldId id="363" r:id="rId6"/>
    <p:sldId id="365" r:id="rId7"/>
    <p:sldId id="432" r:id="rId8"/>
    <p:sldId id="427" r:id="rId9"/>
    <p:sldId id="411" r:id="rId10"/>
    <p:sldId id="430" r:id="rId11"/>
    <p:sldId id="412" r:id="rId12"/>
    <p:sldId id="295" r:id="rId13"/>
    <p:sldId id="413" r:id="rId14"/>
  </p:sldIdLst>
  <p:sldSz cx="9144000" cy="6858000" type="screen4x3"/>
  <p:notesSz cx="6797675" cy="9926638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-8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-8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-8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-8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-8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-8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-8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-8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-8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15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3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7A7A"/>
    <a:srgbClr val="132577"/>
    <a:srgbClr val="529A43"/>
    <a:srgbClr val="3892D3"/>
    <a:srgbClr val="F5F5F5"/>
    <a:srgbClr val="4DED41"/>
    <a:srgbClr val="00589A"/>
    <a:srgbClr val="287BAE"/>
    <a:srgbClr val="00666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29" autoAdjust="0"/>
    <p:restoredTop sz="79319" autoAdjust="0"/>
  </p:normalViewPr>
  <p:slideViewPr>
    <p:cSldViewPr>
      <p:cViewPr varScale="1">
        <p:scale>
          <a:sx n="89" d="100"/>
          <a:sy n="89" d="100"/>
        </p:scale>
        <p:origin x="-714" y="-96"/>
      </p:cViewPr>
      <p:guideLst>
        <p:guide orient="horz" pos="2115"/>
        <p:guide orient="horz" pos="3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1470" y="-96"/>
      </p:cViewPr>
      <p:guideLst>
        <p:guide orient="horz" pos="2880"/>
        <p:guide orient="horz" pos="3127"/>
        <p:guide pos="216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Geneva" pitchFamily="-112" charset="0"/>
                <a:cs typeface="Geneva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Geneva" pitchFamily="-112" charset="0"/>
                <a:cs typeface="Geneva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Geneva" pitchFamily="-112" charset="0"/>
                <a:cs typeface="Geneva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AA6CC8E-D183-43A2-B8DE-0184C9352B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025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Geneva" pitchFamily="-112" charset="0"/>
                <a:cs typeface="Geneva" pitchFamily="-112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Geneva" pitchFamily="-112" charset="0"/>
                <a:cs typeface="Geneva" pitchFamily="-112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5153"/>
            <a:ext cx="4984962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Geneva" pitchFamily="-112" charset="0"/>
                <a:cs typeface="Geneva" pitchFamily="-112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1BC9C9E-611C-4C95-9BFE-5F788AFA4B9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48331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charset="0"/>
        <a:cs typeface="Geneva" pitchFamily="-112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Geneva" pitchFamily="-112" charset="0"/>
        <a:cs typeface="Geneva" pitchFamily="-112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Geneva" pitchFamily="-112" charset="0"/>
        <a:cs typeface="Geneva" pitchFamily="-112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Geneva" pitchFamily="-112" charset="0"/>
        <a:cs typeface="Geneva" pitchFamily="-112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Geneva" pitchFamily="-112" charset="0"/>
        <a:cs typeface="Geneva" pitchFamily="-112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5BDBCD-9A9B-4618-8A73-EB9FE9948907}" type="slidenum">
              <a:rPr lang="de-DE" smtClean="0"/>
              <a:pPr/>
              <a:t>1</a:t>
            </a:fld>
            <a:endParaRPr lang="de-DE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aseline="0" dirty="0" smtClean="0">
              <a:latin typeface="Arial" pitchFamily="34" charset="0"/>
              <a:ea typeface="ＭＳ Ｐゴシック" pitchFamily="-84" charset="-128"/>
              <a:cs typeface="Geneva" pitchFamily="-8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BC9C9E-611C-4C95-9BFE-5F788AFA4B96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 smtClean="0">
              <a:latin typeface="Arial" pitchFamily="34" charset="0"/>
              <a:cs typeface="Geneva"/>
            </a:endParaRPr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Geneva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>
              <a:spcBef>
                <a:spcPct val="0"/>
              </a:spcBef>
            </a:pPr>
            <a:fld id="{762A8DFA-7A7B-4F9F-B650-ADDDCF807039}" type="slidenum">
              <a:rPr lang="de-DE" altLang="en-US" smtClean="0"/>
              <a:pPr>
                <a:spcBef>
                  <a:spcPct val="0"/>
                </a:spcBef>
              </a:pPr>
              <a:t>2</a:t>
            </a:fld>
            <a:endParaRPr lang="de-DE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for </a:t>
            </a:r>
            <a:r>
              <a:rPr lang="en-US" baseline="0" dirty="0" smtClean="0"/>
              <a:t>managing crystallization platform.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BC9C9E-611C-4C95-9BFE-5F788AFA4B96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8405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dirty="0" smtClean="0">
                <a:latin typeface="Arial" pitchFamily="34" charset="0"/>
                <a:cs typeface="Geneva" charset="0"/>
              </a:rPr>
              <a:t>The development of </a:t>
            </a:r>
            <a:r>
              <a:rPr lang="en-GB" altLang="en-US" dirty="0" err="1" smtClean="0">
                <a:latin typeface="Arial" pitchFamily="34" charset="0"/>
                <a:cs typeface="Geneva" charset="0"/>
              </a:rPr>
              <a:t>CrystalDirect</a:t>
            </a:r>
            <a:r>
              <a:rPr lang="en-GB" altLang="en-US" dirty="0" smtClean="0">
                <a:latin typeface="Arial" pitchFamily="34" charset="0"/>
                <a:cs typeface="Geneva" charset="0"/>
              </a:rPr>
              <a:t> has changed a lot what we</a:t>
            </a:r>
            <a:r>
              <a:rPr lang="en-GB" altLang="en-US" baseline="0" dirty="0" smtClean="0">
                <a:latin typeface="Arial" pitchFamily="34" charset="0"/>
                <a:cs typeface="Geneva" charset="0"/>
              </a:rPr>
              <a:t> could offer as a crystallization facility filling the gap between the preparation of the crystals and the data collection and processing pipeline offered by the MASSIF technology in collaboration with ESRF. </a:t>
            </a:r>
          </a:p>
          <a:p>
            <a:r>
              <a:rPr lang="en-GB" altLang="en-US" baseline="0" dirty="0" smtClean="0">
                <a:latin typeface="Arial" pitchFamily="34" charset="0"/>
                <a:cs typeface="Geneva" charset="0"/>
              </a:rPr>
              <a:t>Highlight the importance of CRIMS-</a:t>
            </a:r>
            <a:r>
              <a:rPr lang="en-GB" altLang="en-US" baseline="0" dirty="0" err="1" smtClean="0">
                <a:latin typeface="Arial" pitchFamily="34" charset="0"/>
                <a:cs typeface="Geneva" charset="0"/>
              </a:rPr>
              <a:t>ISPyB</a:t>
            </a:r>
            <a:r>
              <a:rPr lang="en-GB" altLang="en-US" baseline="0" dirty="0" smtClean="0">
                <a:latin typeface="Arial" pitchFamily="34" charset="0"/>
                <a:cs typeface="Geneva" charset="0"/>
              </a:rPr>
              <a:t> communication</a:t>
            </a:r>
            <a:endParaRPr lang="en-GB" altLang="en-US" dirty="0" smtClean="0">
              <a:latin typeface="Arial" pitchFamily="34" charset="0"/>
              <a:cs typeface="Geneva" charset="0"/>
            </a:endParaRPr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Geneva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</a:pPr>
            <a:fld id="{085D6D47-94E7-4D3E-AAEC-C4CCF713F8E6}" type="slidenum">
              <a:rPr lang="en-GB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 smtClean="0">
              <a:latin typeface="Arial" pitchFamily="34" charset="0"/>
              <a:cs typeface="Geneva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Geneva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>
              <a:spcBef>
                <a:spcPct val="0"/>
              </a:spcBef>
            </a:pPr>
            <a:fld id="{6E539F80-4097-4D79-882E-A1E57D2AE582}" type="slidenum">
              <a:rPr lang="en-GB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5</a:t>
            </a:fld>
            <a:endParaRPr lang="en-GB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BC9C9E-611C-4C95-9BFE-5F788AFA4B96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2155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baseline="0" dirty="0" smtClean="0">
                <a:latin typeface="Arial" pitchFamily="34" charset="0"/>
                <a:cs typeface="Geneva" charset="0"/>
              </a:rPr>
              <a:t>lead </a:t>
            </a:r>
            <a:r>
              <a:rPr lang="en-GB" altLang="en-US" baseline="0" dirty="0" smtClean="0">
                <a:latin typeface="Arial" pitchFamily="34" charset="0"/>
                <a:cs typeface="Geneva" charset="0"/>
              </a:rPr>
              <a:t>to one of the main development this year, the CRIMS ligand module</a:t>
            </a:r>
            <a:endParaRPr lang="en-GB" altLang="en-US" dirty="0" smtClean="0">
              <a:latin typeface="Arial" pitchFamily="34" charset="0"/>
              <a:cs typeface="Geneva" charset="0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Geneva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</a:pPr>
            <a:fld id="{B86C32AF-86F9-4C9A-A7CA-B9EAF39830C1}" type="slidenum">
              <a:rPr lang="en-GB" altLang="en-US"/>
              <a:pPr>
                <a:spcBef>
                  <a:spcPct val="0"/>
                </a:spcBef>
              </a:pPr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09183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 smtClean="0">
              <a:latin typeface="Arial" pitchFamily="34" charset="0"/>
              <a:cs typeface="Geneva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Geneva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>
              <a:spcBef>
                <a:spcPct val="0"/>
              </a:spcBef>
            </a:pPr>
            <a:fld id="{6E539F80-4097-4D79-882E-A1E57D2AE582}" type="slidenum">
              <a:rPr lang="en-GB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10</a:t>
            </a:fld>
            <a:endParaRPr lang="en-GB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BC9C9E-611C-4C95-9BFE-5F788AFA4B96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0207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 flipV="1">
            <a:off x="1588" y="0"/>
            <a:ext cx="9144000" cy="2895600"/>
          </a:xfrm>
          <a:prstGeom prst="rect">
            <a:avLst/>
          </a:prstGeom>
          <a:solidFill>
            <a:srgbClr val="529A43">
              <a:alpha val="72940"/>
            </a:srgbClr>
          </a:solidFill>
          <a:ln w="9525">
            <a:solidFill>
              <a:srgbClr val="529A43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2895600"/>
            <a:ext cx="9144000" cy="3962400"/>
          </a:xfrm>
          <a:prstGeom prst="rect">
            <a:avLst/>
          </a:prstGeom>
          <a:solidFill>
            <a:srgbClr val="006663"/>
          </a:solidFill>
          <a:ln w="9525">
            <a:solidFill>
              <a:srgbClr val="006663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" name="Picture 10" descr="4c_logo_2006_mac_w.eps"/>
          <p:cNvPicPr>
            <a:picLocks noChangeAspect="1"/>
          </p:cNvPicPr>
          <p:nvPr userDrawn="1"/>
        </p:nvPicPr>
        <p:blipFill>
          <a:blip r:embed="rId2"/>
          <a:srcRect l="74150" t="2242"/>
          <a:stretch>
            <a:fillRect/>
          </a:stretch>
        </p:blipFill>
        <p:spPr bwMode="auto">
          <a:xfrm>
            <a:off x="-107950" y="0"/>
            <a:ext cx="3646488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4c_logo_2006_mac_w.eps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24600" y="5410200"/>
            <a:ext cx="2112963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549275" y="2971800"/>
            <a:ext cx="6400800" cy="3048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Master subtitle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2284413"/>
            <a:ext cx="7772400" cy="6858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/>
              <a:t>Title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150813"/>
            <a:ext cx="1603375" cy="304800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CA0B8EF-36E5-4814-AFA6-FAA57DA75C35}" type="datetime1">
              <a:rPr lang="en-GB"/>
              <a:pPr>
                <a:defRPr/>
              </a:pPr>
              <a:t>31/01/2018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29A43"/>
                </a:solidFill>
              </a:defRPr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de-D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CC812-9FFD-4273-91E4-3E4082C912C3}" type="datetime1">
              <a:rPr lang="en-GB"/>
              <a:pPr>
                <a:defRPr/>
              </a:pPr>
              <a:t>31/01/2018</a:t>
            </a:fld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52400" y="6308725"/>
            <a:ext cx="3048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6CAA9-EF18-4ADC-B1E3-A9B3320AFD1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304800"/>
            <a:ext cx="2038350" cy="5265738"/>
          </a:xfrm>
        </p:spPr>
        <p:txBody>
          <a:bodyPr vert="eaVert"/>
          <a:lstStyle>
            <a:lvl1pPr>
              <a:defRPr>
                <a:solidFill>
                  <a:srgbClr val="529A43"/>
                </a:solidFill>
              </a:defRPr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de-D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04800"/>
            <a:ext cx="5962650" cy="5265738"/>
          </a:xfrm>
        </p:spPr>
        <p:txBody>
          <a:bodyPr vert="eaVert"/>
          <a:lstStyle>
            <a:lvl1pPr>
              <a:buClr>
                <a:srgbClr val="529A43"/>
              </a:buClr>
              <a:defRPr/>
            </a:lvl1pPr>
            <a:lvl2pPr>
              <a:buClr>
                <a:srgbClr val="529A43"/>
              </a:buClr>
              <a:defRPr/>
            </a:lvl2pPr>
            <a:lvl3pPr>
              <a:buClr>
                <a:srgbClr val="529A43"/>
              </a:buClr>
              <a:defRPr/>
            </a:lvl3pPr>
            <a:lvl4pPr>
              <a:buClr>
                <a:srgbClr val="529A43"/>
              </a:buClr>
              <a:defRPr/>
            </a:lvl4pPr>
            <a:lvl5pPr>
              <a:buClr>
                <a:srgbClr val="529A43"/>
              </a:buClr>
              <a:defRPr/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A9B40-D519-4679-95E1-B99BCE398CC9}" type="datetime1">
              <a:rPr lang="en-GB"/>
              <a:pPr>
                <a:defRPr/>
              </a:pPr>
              <a:t>31/01/2018</a:t>
            </a:fld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52400" y="6308725"/>
            <a:ext cx="3048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592C18-2486-42D4-9509-F6D27C8F571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29A43"/>
                </a:solidFill>
              </a:defRPr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529A43"/>
              </a:buClr>
              <a:defRPr>
                <a:solidFill>
                  <a:schemeClr val="accent4"/>
                </a:solidFill>
              </a:defRPr>
            </a:lvl1pPr>
            <a:lvl2pPr>
              <a:buClr>
                <a:srgbClr val="529A43"/>
              </a:buClr>
              <a:defRPr>
                <a:solidFill>
                  <a:schemeClr val="accent4"/>
                </a:solidFill>
              </a:defRPr>
            </a:lvl2pPr>
            <a:lvl3pPr>
              <a:buClr>
                <a:srgbClr val="529A43"/>
              </a:buClr>
              <a:defRPr>
                <a:solidFill>
                  <a:schemeClr val="accent4"/>
                </a:solidFill>
              </a:defRPr>
            </a:lvl3pPr>
            <a:lvl4pPr>
              <a:buClr>
                <a:srgbClr val="529A43"/>
              </a:buClr>
              <a:defRPr>
                <a:solidFill>
                  <a:schemeClr val="accent4"/>
                </a:solidFill>
              </a:defRPr>
            </a:lvl4pPr>
            <a:lvl5pPr>
              <a:buClr>
                <a:srgbClr val="529A43"/>
              </a:buCl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127DE-D160-46BF-BFE3-9D070D55805F}" type="datetime1">
              <a:rPr lang="en-GB"/>
              <a:pPr>
                <a:defRPr/>
              </a:pPr>
              <a:t>31/01/2018</a:t>
            </a:fld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52400" y="6308725"/>
            <a:ext cx="3048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1B73A-0E2C-499B-8337-3FE5068D156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7989888" y="-38100"/>
            <a:ext cx="185737" cy="4619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>
                <a:solidFill>
                  <a:srgbClr val="529A43"/>
                </a:solidFill>
              </a:defRPr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3EF62-1494-4CA0-BA90-5F57ED7E03D3}" type="datetime1">
              <a:rPr lang="en-GB"/>
              <a:pPr>
                <a:defRPr/>
              </a:pPr>
              <a:t>31/01/2018</a:t>
            </a:fld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52400" y="6308725"/>
            <a:ext cx="3048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A6462-6760-4F4C-8EED-41112A2BFC2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219200"/>
            <a:ext cx="4000500" cy="4351338"/>
          </a:xfrm>
        </p:spPr>
        <p:txBody>
          <a:bodyPr/>
          <a:lstStyle>
            <a:lvl1pPr>
              <a:buClr>
                <a:srgbClr val="529A43"/>
              </a:buClr>
              <a:defRPr sz="2800">
                <a:solidFill>
                  <a:srgbClr val="000000"/>
                </a:solidFill>
              </a:defRPr>
            </a:lvl1pPr>
            <a:lvl2pPr>
              <a:buClr>
                <a:srgbClr val="529A43"/>
              </a:buClr>
              <a:defRPr sz="2400">
                <a:solidFill>
                  <a:srgbClr val="000000"/>
                </a:solidFill>
              </a:defRPr>
            </a:lvl2pPr>
            <a:lvl3pPr>
              <a:buClr>
                <a:srgbClr val="529A43"/>
              </a:buClr>
              <a:defRPr sz="2000">
                <a:solidFill>
                  <a:srgbClr val="000000"/>
                </a:solidFill>
              </a:defRPr>
            </a:lvl3pPr>
            <a:lvl4pPr>
              <a:buClr>
                <a:srgbClr val="529A43"/>
              </a:buClr>
              <a:defRPr sz="1800">
                <a:solidFill>
                  <a:srgbClr val="000000"/>
                </a:solidFill>
              </a:defRPr>
            </a:lvl4pPr>
            <a:lvl5pPr>
              <a:buClr>
                <a:srgbClr val="529A43"/>
              </a:buClr>
              <a:defRPr sz="18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19200"/>
            <a:ext cx="4000500" cy="4351338"/>
          </a:xfrm>
        </p:spPr>
        <p:txBody>
          <a:bodyPr/>
          <a:lstStyle>
            <a:lvl1pPr>
              <a:defRPr sz="2800">
                <a:solidFill>
                  <a:srgbClr val="000000"/>
                </a:solidFill>
              </a:defRPr>
            </a:lvl1pPr>
            <a:lvl2pPr>
              <a:defRPr sz="24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83F32-CDFB-4108-BBC1-88DBE6B5B82F}" type="datetime1">
              <a:rPr lang="en-GB"/>
              <a:pPr>
                <a:defRPr/>
              </a:pPr>
              <a:t>31/01/2018</a:t>
            </a:fld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52400" y="6308725"/>
            <a:ext cx="3048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231D5C-203E-4070-A35A-5B66BC2C7CC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buClr>
                <a:srgbClr val="529A43"/>
              </a:buClr>
              <a:defRPr sz="2400">
                <a:solidFill>
                  <a:srgbClr val="000000"/>
                </a:solidFill>
              </a:defRPr>
            </a:lvl1pPr>
            <a:lvl2pPr>
              <a:buClr>
                <a:srgbClr val="529A43"/>
              </a:buClr>
              <a:defRPr sz="2000">
                <a:solidFill>
                  <a:srgbClr val="000000"/>
                </a:solidFill>
              </a:defRPr>
            </a:lvl2pPr>
            <a:lvl3pPr>
              <a:buClr>
                <a:srgbClr val="529A43"/>
              </a:buClr>
              <a:defRPr sz="1800">
                <a:solidFill>
                  <a:srgbClr val="000000"/>
                </a:solidFill>
              </a:defRPr>
            </a:lvl3pPr>
            <a:lvl4pPr>
              <a:buClr>
                <a:srgbClr val="529A43"/>
              </a:buClr>
              <a:defRPr sz="1600">
                <a:solidFill>
                  <a:srgbClr val="000000"/>
                </a:solidFill>
              </a:defRPr>
            </a:lvl4pPr>
            <a:lvl5pPr>
              <a:buClr>
                <a:srgbClr val="529A43"/>
              </a:buCl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21093-4BB3-4239-ACDB-AFA988ED6AD0}" type="datetime1">
              <a:rPr lang="en-GB"/>
              <a:pPr>
                <a:defRPr/>
              </a:pPr>
              <a:t>31/01/2018</a:t>
            </a:fld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52400" y="6308725"/>
            <a:ext cx="3048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37074-39E8-425D-9D01-6387111E2BB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29A43"/>
                </a:solidFill>
              </a:defRPr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de-DE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39E52-F45E-4E07-A2FB-A7F437163012}" type="datetime1">
              <a:rPr lang="en-GB"/>
              <a:pPr>
                <a:defRPr/>
              </a:pPr>
              <a:t>31/01/2018</a:t>
            </a:fld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52400" y="6308725"/>
            <a:ext cx="3048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0637F-7491-45DD-AD91-9648CB2A1C5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224E4-583F-4816-89A3-54192114F5C4}" type="datetime1">
              <a:rPr lang="en-GB"/>
              <a:pPr>
                <a:defRPr/>
              </a:pPr>
              <a:t>31/01/2018</a:t>
            </a:fld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52400" y="6308725"/>
            <a:ext cx="3048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B351F-0CEE-4D6A-A0F7-0D7A2D14C55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buClr>
                <a:srgbClr val="529A43"/>
              </a:buClr>
              <a:defRPr sz="2800"/>
            </a:lvl2pPr>
            <a:lvl3pPr>
              <a:buClr>
                <a:srgbClr val="529A43"/>
              </a:buClr>
              <a:defRPr sz="2400"/>
            </a:lvl3pPr>
            <a:lvl4pPr>
              <a:buClr>
                <a:srgbClr val="529A43"/>
              </a:buClr>
              <a:defRPr sz="2000"/>
            </a:lvl4pPr>
            <a:lvl5pPr>
              <a:buClr>
                <a:srgbClr val="529A43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0739C-F931-4771-BB12-945724AB2EC8}" type="datetime1">
              <a:rPr lang="en-GB"/>
              <a:pPr>
                <a:defRPr/>
              </a:pPr>
              <a:t>31/01/2018</a:t>
            </a:fld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52400" y="6308725"/>
            <a:ext cx="3048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D3967-2501-4E1E-8D62-F358B8EA84C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529A43"/>
                </a:solidFill>
              </a:defRPr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de-D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8C14C-FA6B-4C6D-9278-90D6234B7F23}" type="datetime1">
              <a:rPr lang="en-GB"/>
              <a:pPr>
                <a:defRPr/>
              </a:pPr>
              <a:t>31/01/2018</a:t>
            </a:fld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52400" y="6308725"/>
            <a:ext cx="3048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62271-84FE-47F3-8CCA-CBBF42D579D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/>
          <p:cNvSpPr>
            <a:spLocks noChangeArrowheads="1"/>
          </p:cNvSpPr>
          <p:nvPr/>
        </p:nvSpPr>
        <p:spPr bwMode="auto">
          <a:xfrm flipH="1">
            <a:off x="0" y="6172200"/>
            <a:ext cx="9144000" cy="685800"/>
          </a:xfrm>
          <a:prstGeom prst="rect">
            <a:avLst/>
          </a:prstGeom>
          <a:solidFill>
            <a:srgbClr val="006663"/>
          </a:solidFill>
          <a:ln w="9525">
            <a:solidFill>
              <a:srgbClr val="006663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304800"/>
            <a:ext cx="8153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 title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00563" y="6308725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latin typeface="Arial" charset="0"/>
                <a:ea typeface="Geneva" pitchFamily="-112" charset="0"/>
                <a:cs typeface="Geneva" pitchFamily="-112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196975"/>
            <a:ext cx="81534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First level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692275" y="6308725"/>
            <a:ext cx="1676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325B2FE-E125-4D40-ACA9-4A27555119CC}" type="datetime1">
              <a:rPr lang="en-GB"/>
              <a:pPr>
                <a:defRPr/>
              </a:pPr>
              <a:t>31/01/2018</a:t>
            </a:fld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" y="6375400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B1884E7-0B86-4CA6-99D4-EAAFCF21A6C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1032" name="Picture 2" descr="4c_logo_2006_mac_w.eps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7488238" y="6264275"/>
            <a:ext cx="119062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529A43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529A43"/>
          </a:solidFill>
          <a:latin typeface="Arial" pitchFamily="-112" charset="0"/>
          <a:ea typeface="ＭＳ Ｐゴシック" charset="0"/>
          <a:cs typeface="Geneva" pitchFamily="-11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529A43"/>
          </a:solidFill>
          <a:latin typeface="Arial" pitchFamily="-112" charset="0"/>
          <a:ea typeface="ＭＳ Ｐゴシック" charset="0"/>
          <a:cs typeface="Geneva" pitchFamily="-11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529A43"/>
          </a:solidFill>
          <a:latin typeface="Arial" pitchFamily="-112" charset="0"/>
          <a:ea typeface="ＭＳ Ｐゴシック" charset="0"/>
          <a:cs typeface="Geneva" pitchFamily="-11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529A43"/>
          </a:solidFill>
          <a:latin typeface="Arial" pitchFamily="-112" charset="0"/>
          <a:ea typeface="ＭＳ Ｐゴシック" charset="0"/>
          <a:cs typeface="Geneva" pitchFamily="-11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-112" charset="0"/>
          <a:ea typeface="Geneva" pitchFamily="-112" charset="0"/>
          <a:cs typeface="Geneva" pitchFamily="-11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-112" charset="0"/>
          <a:ea typeface="Geneva" pitchFamily="-112" charset="0"/>
          <a:cs typeface="Geneva" pitchFamily="-11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-112" charset="0"/>
          <a:ea typeface="Geneva" pitchFamily="-112" charset="0"/>
          <a:cs typeface="Geneva" pitchFamily="-11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-112" charset="0"/>
          <a:ea typeface="Geneva" pitchFamily="-112" charset="0"/>
          <a:cs typeface="Geneva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529A43"/>
        </a:buClr>
        <a:buChar char="•"/>
        <a:defRPr sz="24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529A43"/>
        </a:buClr>
        <a:buFont typeface="Times" pitchFamily="-84" charset="0"/>
        <a:buChar char="•"/>
        <a:defRPr sz="20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529A43"/>
        </a:buClr>
        <a:buFont typeface="Times" pitchFamily="-84" charset="0"/>
        <a:buChar char="•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529A43"/>
        </a:buClr>
        <a:buFont typeface="Times" pitchFamily="-84" charset="0"/>
        <a:buChar char="•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529A43"/>
        </a:buClr>
        <a:buFont typeface="Times" pitchFamily="-84" charset="0"/>
        <a:buChar char="•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png"/><Relationship Id="rId18" Type="http://schemas.openxmlformats.org/officeDocument/2006/relationships/image" Target="../media/image28.gif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6922" y="332656"/>
            <a:ext cx="5838508" cy="1656184"/>
          </a:xfrm>
          <a:noFill/>
        </p:spPr>
        <p:txBody>
          <a:bodyPr/>
          <a:lstStyle/>
          <a:p>
            <a:pPr algn="ctr" eaLnBrk="1" hangingPunct="1"/>
            <a:r>
              <a:rPr lang="en-US" altLang="en-US" b="1" dirty="0" smtClean="0"/>
              <a:t>Towards a standardized API for data exchange between home labs and </a:t>
            </a:r>
            <a:r>
              <a:rPr lang="en-US" altLang="en-US" b="1" dirty="0" err="1" smtClean="0"/>
              <a:t>ISPyB</a:t>
            </a:r>
            <a:endParaRPr lang="de-DE" dirty="0" smtClean="0">
              <a:ea typeface="ＭＳ Ｐゴシック" pitchFamily="-84" charset="-128"/>
            </a:endParaRPr>
          </a:p>
        </p:txBody>
      </p:sp>
      <p:sp>
        <p:nvSpPr>
          <p:cNvPr id="7" name="ZoneTexte 3"/>
          <p:cNvSpPr txBox="1">
            <a:spLocks noChangeArrowheads="1"/>
          </p:cNvSpPr>
          <p:nvPr/>
        </p:nvSpPr>
        <p:spPr bwMode="auto">
          <a:xfrm>
            <a:off x="1331640" y="5733256"/>
            <a:ext cx="307853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529A4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rgbClr val="529A43"/>
              </a:buClr>
              <a:buFont typeface="Times" panose="02020603050405020304" pitchFamily="18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rgbClr val="529A43"/>
              </a:buClr>
              <a:buFont typeface="Times" panose="02020603050405020304" pitchFamily="18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rgbClr val="529A43"/>
              </a:buClr>
              <a:buFont typeface="Times" panose="02020603050405020304" pitchFamily="18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rgbClr val="529A43"/>
              </a:buClr>
              <a:buFont typeface="Times" panose="02020603050405020304" pitchFamily="18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29A43"/>
              </a:buClr>
              <a:buFont typeface="Times" panose="02020603050405020304" pitchFamily="18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29A43"/>
              </a:buClr>
              <a:buFont typeface="Times" panose="02020603050405020304" pitchFamily="18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29A43"/>
              </a:buClr>
              <a:buFont typeface="Times" panose="02020603050405020304" pitchFamily="18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29A43"/>
              </a:buClr>
              <a:buFont typeface="Times" panose="02020603050405020304" pitchFamily="18" charset="0"/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FR" altLang="en-US" sz="1800" b="1" i="1" dirty="0" smtClean="0">
                <a:solidFill>
                  <a:schemeClr val="bg1"/>
                </a:solidFill>
              </a:rPr>
              <a:t>Andrea PICA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fr-FR" altLang="en-US" sz="1800" b="1" i="1" dirty="0" smtClean="0">
                <a:solidFill>
                  <a:schemeClr val="bg1"/>
                </a:solidFill>
              </a:rPr>
              <a:t>Marquez Team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fr-FR" altLang="en-US" sz="1800" b="1" i="1" dirty="0" smtClean="0">
                <a:solidFill>
                  <a:schemeClr val="bg1"/>
                </a:solidFill>
              </a:rPr>
              <a:t>EMBL Grenoble</a:t>
            </a:r>
            <a:endParaRPr lang="fr-FR" altLang="en-US" sz="18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 txBox="1">
            <a:spLocks/>
          </p:cNvSpPr>
          <p:nvPr/>
        </p:nvSpPr>
        <p:spPr bwMode="auto">
          <a:xfrm>
            <a:off x="321270" y="260648"/>
            <a:ext cx="822960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lr>
                <a:srgbClr val="86BD30"/>
              </a:buClr>
              <a:buChar char="•"/>
              <a:defRPr sz="2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Geneva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3200" b="1" dirty="0" smtClean="0">
                <a:solidFill>
                  <a:srgbClr val="529A43"/>
                </a:solidFill>
              </a:rPr>
              <a:t>Advantages</a:t>
            </a:r>
            <a:endParaRPr lang="en-US" altLang="en-US" sz="1800" b="1" i="1" dirty="0">
              <a:solidFill>
                <a:srgbClr val="529A43"/>
              </a:solidFill>
            </a:endParaRP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395536" y="857232"/>
            <a:ext cx="8352928" cy="3305520"/>
          </a:xfrm>
          <a:prstGeom prst="rect">
            <a:avLst/>
          </a:prstGeom>
          <a:solidFill>
            <a:schemeClr val="bg1"/>
          </a:solidFill>
          <a:ln w="57150">
            <a:noFill/>
          </a:ln>
          <a:extLst/>
        </p:spPr>
        <p:txBody>
          <a:bodyPr wrap="square">
            <a:spAutoFit/>
          </a:bodyPr>
          <a:lstStyle>
            <a:defPPr>
              <a:defRPr lang="de-DE"/>
            </a:defPPr>
            <a:lvl1pPr marL="342900" indent="-342900">
              <a:lnSpc>
                <a:spcPct val="150000"/>
              </a:lnSpc>
              <a:buClrTx/>
              <a:buFont typeface="Wingdings" panose="05000000000000000000" pitchFamily="2" charset="2"/>
              <a:buChar char="q"/>
              <a:defRPr b="1">
                <a:solidFill>
                  <a:srgbClr val="000000"/>
                </a:solidFill>
                <a:ea typeface="ＭＳ Ｐゴシック" pitchFamily="34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ea typeface="Geneva" charset="0"/>
                <a:cs typeface="Geneva" charset="0"/>
              </a:defRPr>
            </a:lvl9pPr>
          </a:lstStyle>
          <a:p>
            <a:r>
              <a:rPr lang="en-GB" altLang="en-US" sz="2000" dirty="0" smtClean="0"/>
              <a:t>Rapid preparation of synchrotron shipments</a:t>
            </a:r>
          </a:p>
          <a:p>
            <a:pPr lvl="1"/>
            <a:r>
              <a:rPr lang="en-GB" altLang="en-US" sz="1800" dirty="0" smtClean="0"/>
              <a:t>automatic association of sample acronyms, sample names and proposal number</a:t>
            </a:r>
          </a:p>
          <a:p>
            <a:pPr lvl="1"/>
            <a:r>
              <a:rPr lang="en-GB" altLang="en-US" sz="1800" dirty="0" smtClean="0"/>
              <a:t>link to crystallization images</a:t>
            </a:r>
          </a:p>
          <a:p>
            <a:pPr lvl="1"/>
            <a:r>
              <a:rPr lang="en-GB" altLang="en-US" sz="1800" dirty="0" smtClean="0"/>
              <a:t>definition of data collection parameters</a:t>
            </a:r>
          </a:p>
          <a:p>
            <a:r>
              <a:rPr lang="en-GB" altLang="en-US" sz="2000" dirty="0" smtClean="0"/>
              <a:t>Automatic link between data collection and crystallization experiments</a:t>
            </a:r>
          </a:p>
          <a:p>
            <a:r>
              <a:rPr lang="en-GB" altLang="en-US" sz="2000" dirty="0" smtClean="0"/>
              <a:t>Managing more projects with more and more samples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50" y="4152962"/>
            <a:ext cx="8263099" cy="199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5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250825" y="44450"/>
            <a:ext cx="844857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lr>
                <a:srgbClr val="86BD30"/>
              </a:buClr>
              <a:buChar char="•"/>
              <a:defRPr sz="2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Geneva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3200" b="1" dirty="0" smtClean="0">
                <a:solidFill>
                  <a:srgbClr val="529A43"/>
                </a:solidFill>
              </a:rPr>
              <a:t>Future developments</a:t>
            </a:r>
            <a:endParaRPr lang="en-US" altLang="en-US" sz="1100" b="1" i="1" dirty="0">
              <a:solidFill>
                <a:srgbClr val="529A43"/>
              </a:solidFill>
            </a:endParaRP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179396" y="1142984"/>
            <a:ext cx="8785208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86BD30"/>
              </a:buClr>
              <a:buChar char="•"/>
              <a:defRPr sz="2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marL="342900" indent="-342900"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q"/>
            </a:pPr>
            <a:r>
              <a:rPr lang="en-GB" altLang="en-US" sz="2000" b="1" dirty="0" smtClean="0"/>
              <a:t>Transferring crystal coordinates to </a:t>
            </a:r>
            <a:r>
              <a:rPr lang="en-GB" altLang="en-US" sz="2000" b="1" dirty="0" err="1" smtClean="0"/>
              <a:t>MXCuBE</a:t>
            </a:r>
            <a:r>
              <a:rPr lang="en-GB" altLang="en-US" sz="2000" b="1" dirty="0" smtClean="0"/>
              <a:t> for </a:t>
            </a:r>
            <a:r>
              <a:rPr lang="en-GB" altLang="en-US" sz="2000" b="1" dirty="0"/>
              <a:t>fast </a:t>
            </a:r>
            <a:r>
              <a:rPr lang="en-GB" altLang="en-US" sz="2000" b="1" dirty="0" smtClean="0"/>
              <a:t>crystal centring</a:t>
            </a:r>
            <a:br>
              <a:rPr lang="en-GB" altLang="en-US" sz="2000" b="1" dirty="0" smtClean="0"/>
            </a:br>
            <a:endParaRPr lang="en-GB" altLang="en-US" sz="2000" b="1" dirty="0" smtClean="0"/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q"/>
            </a:pPr>
            <a:r>
              <a:rPr lang="en-GB" altLang="en-US" sz="2000" b="1" dirty="0" smtClean="0"/>
              <a:t>Automation of </a:t>
            </a:r>
            <a:r>
              <a:rPr lang="en-GB" altLang="en-US" sz="2000" b="1" i="1" dirty="0" smtClean="0"/>
              <a:t>in situ </a:t>
            </a:r>
            <a:r>
              <a:rPr lang="en-GB" altLang="en-US" sz="2000" b="1" dirty="0" smtClean="0"/>
              <a:t>data collection</a:t>
            </a:r>
            <a:br>
              <a:rPr lang="en-GB" altLang="en-US" sz="2000" b="1" dirty="0" smtClean="0"/>
            </a:br>
            <a:endParaRPr lang="en-GB" altLang="en-US" sz="2000" b="1" dirty="0" smtClean="0"/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q"/>
            </a:pPr>
            <a:r>
              <a:rPr lang="en-GB" altLang="en-US" sz="2000" b="1" dirty="0" smtClean="0"/>
              <a:t>Implementing crystal groups and priorities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q"/>
            </a:pPr>
            <a:endParaRPr lang="en-GB" altLang="en-US" sz="2000" b="1" dirty="0" smtClean="0"/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q"/>
            </a:pPr>
            <a:r>
              <a:rPr lang="en-GB" altLang="en-US" sz="2000" b="1" dirty="0" smtClean="0"/>
              <a:t>Standardize the API protocol for allowing seamless communication of multiple home labs with different synchrotrons</a:t>
            </a:r>
          </a:p>
        </p:txBody>
      </p:sp>
    </p:spTree>
    <p:extLst>
      <p:ext uri="{BB962C8B-B14F-4D97-AF65-F5344CB8AC3E}">
        <p14:creationId xmlns:p14="http://schemas.microsoft.com/office/powerpoint/2010/main" val="382725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52207" y="675597"/>
            <a:ext cx="2895832" cy="5400499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Char char="•"/>
              <a:defRPr sz="2400">
                <a:solidFill>
                  <a:schemeClr val="accent4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2" charset="0"/>
              <a:buChar char="•"/>
              <a:defRPr sz="20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2" charset="0"/>
              <a:buChar char="•"/>
              <a:defRPr sz="20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2" charset="0"/>
              <a:buChar char="•"/>
              <a:defRPr sz="20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2" charset="0"/>
              <a:buChar char="•"/>
              <a:defRPr sz="20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-112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-112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-112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-112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529A43"/>
              </a:buClr>
              <a:buNone/>
              <a:defRPr/>
            </a:pPr>
            <a:r>
              <a:rPr lang="de-DE" sz="1800" b="1" kern="0" dirty="0">
                <a:solidFill>
                  <a:srgbClr val="000000"/>
                </a:solidFill>
              </a:rPr>
              <a:t>HTX Team</a:t>
            </a:r>
          </a:p>
          <a:p>
            <a:pPr lvl="0">
              <a:buClr>
                <a:srgbClr val="529A43"/>
              </a:buClr>
              <a:defRPr/>
            </a:pPr>
            <a:r>
              <a:rPr lang="de-DE" sz="1400" b="1" kern="0" dirty="0">
                <a:solidFill>
                  <a:srgbClr val="000000"/>
                </a:solidFill>
              </a:rPr>
              <a:t>José</a:t>
            </a:r>
            <a:r>
              <a:rPr lang="en-US" sz="1400" b="1" kern="0" dirty="0">
                <a:solidFill>
                  <a:srgbClr val="000000"/>
                </a:solidFill>
              </a:rPr>
              <a:t> A. </a:t>
            </a:r>
            <a:r>
              <a:rPr lang="en-US" sz="1400" b="1" kern="0" dirty="0" err="1">
                <a:solidFill>
                  <a:srgbClr val="000000"/>
                </a:solidFill>
              </a:rPr>
              <a:t>Márquez</a:t>
            </a:r>
            <a:endParaRPr lang="en-US" sz="1400" b="1" kern="0" dirty="0">
              <a:solidFill>
                <a:srgbClr val="000000"/>
              </a:solidFill>
            </a:endParaRPr>
          </a:p>
          <a:p>
            <a:pPr lvl="0">
              <a:buClr>
                <a:srgbClr val="529A43"/>
              </a:buClr>
              <a:defRPr/>
            </a:pPr>
            <a:r>
              <a:rPr lang="en-US" sz="1400" kern="0" dirty="0">
                <a:solidFill>
                  <a:srgbClr val="000000"/>
                </a:solidFill>
              </a:rPr>
              <a:t>Irina </a:t>
            </a:r>
            <a:r>
              <a:rPr lang="en-US" sz="1400" kern="0" dirty="0" err="1">
                <a:solidFill>
                  <a:srgbClr val="000000"/>
                </a:solidFill>
              </a:rPr>
              <a:t>Cornaciu</a:t>
            </a:r>
            <a:endParaRPr lang="en-US" sz="1400" kern="0" dirty="0">
              <a:solidFill>
                <a:srgbClr val="000000"/>
              </a:solidFill>
            </a:endParaRPr>
          </a:p>
          <a:p>
            <a:pPr lvl="0">
              <a:buClr>
                <a:srgbClr val="529A43"/>
              </a:buClr>
              <a:defRPr/>
            </a:pPr>
            <a:r>
              <a:rPr lang="en-US" sz="1400" kern="0" dirty="0" err="1">
                <a:solidFill>
                  <a:srgbClr val="000000"/>
                </a:solidFill>
              </a:rPr>
              <a:t>Zuzanna</a:t>
            </a:r>
            <a:r>
              <a:rPr lang="en-US" sz="1400" kern="0" dirty="0">
                <a:solidFill>
                  <a:srgbClr val="000000"/>
                </a:solidFill>
              </a:rPr>
              <a:t> </a:t>
            </a:r>
            <a:r>
              <a:rPr lang="en-US" sz="1400" kern="0" dirty="0" err="1" smtClean="0">
                <a:solidFill>
                  <a:srgbClr val="000000"/>
                </a:solidFill>
              </a:rPr>
              <a:t>Kaczmarska</a:t>
            </a:r>
            <a:endParaRPr lang="en-US" sz="1400" kern="0" dirty="0" smtClean="0">
              <a:solidFill>
                <a:srgbClr val="000000"/>
              </a:solidFill>
            </a:endParaRPr>
          </a:p>
          <a:p>
            <a:pPr lvl="0">
              <a:buClr>
                <a:srgbClr val="529A43"/>
              </a:buClr>
              <a:defRPr/>
            </a:pPr>
            <a:r>
              <a:rPr lang="en-GB" sz="1400" kern="0" dirty="0" smtClean="0">
                <a:solidFill>
                  <a:srgbClr val="000000"/>
                </a:solidFill>
              </a:rPr>
              <a:t>Guillaume Hoffmann</a:t>
            </a:r>
            <a:endParaRPr lang="en-GB" sz="1400" kern="0" dirty="0">
              <a:solidFill>
                <a:srgbClr val="000000"/>
              </a:solidFill>
            </a:endParaRPr>
          </a:p>
          <a:p>
            <a:pPr lvl="0">
              <a:buClr>
                <a:srgbClr val="529A43"/>
              </a:buClr>
              <a:defRPr/>
            </a:pPr>
            <a:r>
              <a:rPr lang="en-GB" sz="1400" kern="0" dirty="0">
                <a:solidFill>
                  <a:srgbClr val="000000"/>
                </a:solidFill>
              </a:rPr>
              <a:t>Damien </a:t>
            </a:r>
            <a:r>
              <a:rPr lang="en-GB" sz="1400" kern="0" dirty="0" err="1">
                <a:solidFill>
                  <a:srgbClr val="000000"/>
                </a:solidFill>
              </a:rPr>
              <a:t>Clavel</a:t>
            </a:r>
            <a:endParaRPr lang="en-GB" sz="1400" kern="0" dirty="0">
              <a:solidFill>
                <a:srgbClr val="000000"/>
              </a:solidFill>
            </a:endParaRPr>
          </a:p>
          <a:p>
            <a:pPr lvl="0">
              <a:buClr>
                <a:srgbClr val="529A43"/>
              </a:buClr>
              <a:defRPr/>
            </a:pPr>
            <a:r>
              <a:rPr lang="en-US" sz="1400" kern="0" dirty="0">
                <a:solidFill>
                  <a:srgbClr val="000000"/>
                </a:solidFill>
              </a:rPr>
              <a:t>Peter Murphy</a:t>
            </a:r>
          </a:p>
          <a:p>
            <a:pPr lvl="0">
              <a:buClr>
                <a:srgbClr val="529A43"/>
              </a:buClr>
              <a:defRPr/>
            </a:pPr>
            <a:r>
              <a:rPr lang="en-GB" sz="1400" kern="0" dirty="0" err="1">
                <a:solidFill>
                  <a:srgbClr val="000000"/>
                </a:solidFill>
              </a:rPr>
              <a:t>Michał</a:t>
            </a:r>
            <a:r>
              <a:rPr lang="en-GB" sz="1400" kern="0" dirty="0">
                <a:solidFill>
                  <a:srgbClr val="000000"/>
                </a:solidFill>
              </a:rPr>
              <a:t> </a:t>
            </a:r>
            <a:r>
              <a:rPr lang="en-GB" sz="1400" kern="0" dirty="0" err="1">
                <a:solidFill>
                  <a:srgbClr val="000000"/>
                </a:solidFill>
              </a:rPr>
              <a:t>Jamróz</a:t>
            </a:r>
            <a:endParaRPr lang="en-GB" sz="1400" kern="0" dirty="0">
              <a:solidFill>
                <a:srgbClr val="000000"/>
              </a:solidFill>
            </a:endParaRPr>
          </a:p>
          <a:p>
            <a:pPr lvl="0">
              <a:buClr>
                <a:srgbClr val="529A43"/>
              </a:buClr>
              <a:defRPr/>
            </a:pPr>
            <a:r>
              <a:rPr lang="en-US" sz="1400" kern="0" dirty="0" smtClean="0">
                <a:solidFill>
                  <a:srgbClr val="000000"/>
                </a:solidFill>
              </a:rPr>
              <a:t>Anne-Sophie </a:t>
            </a:r>
            <a:r>
              <a:rPr lang="en-US" sz="1400" kern="0" dirty="0" err="1">
                <a:solidFill>
                  <a:srgbClr val="000000"/>
                </a:solidFill>
              </a:rPr>
              <a:t>Humm</a:t>
            </a:r>
            <a:endParaRPr lang="en-US" sz="1400" kern="0" dirty="0">
              <a:solidFill>
                <a:srgbClr val="000000"/>
              </a:solidFill>
            </a:endParaRPr>
          </a:p>
          <a:p>
            <a:pPr lvl="0">
              <a:buClr>
                <a:srgbClr val="529A43"/>
              </a:buClr>
              <a:defRPr/>
            </a:pPr>
            <a:r>
              <a:rPr lang="en-US" sz="1400" kern="0" dirty="0">
                <a:solidFill>
                  <a:srgbClr val="000000"/>
                </a:solidFill>
              </a:rPr>
              <a:t>Vincent </a:t>
            </a:r>
            <a:r>
              <a:rPr lang="en-US" sz="1400" kern="0" dirty="0" err="1">
                <a:solidFill>
                  <a:srgbClr val="000000"/>
                </a:solidFill>
              </a:rPr>
              <a:t>Mariaule</a:t>
            </a:r>
            <a:endParaRPr lang="en-US" sz="1400" kern="0" dirty="0">
              <a:solidFill>
                <a:srgbClr val="000000"/>
              </a:solidFill>
            </a:endParaRPr>
          </a:p>
          <a:p>
            <a:pPr lvl="0">
              <a:buClr>
                <a:srgbClr val="529A43"/>
              </a:buClr>
              <a:defRPr/>
            </a:pPr>
            <a:r>
              <a:rPr lang="en-GB" sz="1400" kern="0" dirty="0">
                <a:solidFill>
                  <a:srgbClr val="000000"/>
                </a:solidFill>
              </a:rPr>
              <a:t>Florine </a:t>
            </a:r>
            <a:r>
              <a:rPr lang="en-GB" sz="1400" kern="0" dirty="0" err="1" smtClean="0">
                <a:solidFill>
                  <a:srgbClr val="000000"/>
                </a:solidFill>
              </a:rPr>
              <a:t>Dupeux</a:t>
            </a:r>
            <a:r>
              <a:rPr lang="en-GB" sz="1400" kern="0" dirty="0" smtClean="0">
                <a:solidFill>
                  <a:srgbClr val="000000"/>
                </a:solidFill>
              </a:rPr>
              <a:t> (IBS)</a:t>
            </a:r>
            <a:endParaRPr lang="en-US" sz="1400" kern="0" dirty="0">
              <a:solidFill>
                <a:srgbClr val="000000"/>
              </a:solidFill>
            </a:endParaRPr>
          </a:p>
          <a:p>
            <a:pPr lvl="0">
              <a:buClr>
                <a:srgbClr val="529A43"/>
              </a:buClr>
              <a:defRPr/>
            </a:pPr>
            <a:endParaRPr lang="en-US" sz="1400" kern="0" dirty="0">
              <a:solidFill>
                <a:srgbClr val="000000"/>
              </a:solidFill>
            </a:endParaRPr>
          </a:p>
          <a:p>
            <a:pPr marL="0" lvl="0" indent="0">
              <a:buClr>
                <a:srgbClr val="529A43"/>
              </a:buClr>
              <a:buNone/>
              <a:defRPr/>
            </a:pPr>
            <a:r>
              <a:rPr lang="en-US" sz="1800" b="1" kern="0" dirty="0">
                <a:solidFill>
                  <a:srgbClr val="000000"/>
                </a:solidFill>
              </a:rPr>
              <a:t>Instrumentation Team</a:t>
            </a:r>
          </a:p>
          <a:p>
            <a:pPr lvl="0">
              <a:buClr>
                <a:srgbClr val="529A43"/>
              </a:buClr>
              <a:defRPr/>
            </a:pPr>
            <a:r>
              <a:rPr lang="en-US" sz="1400" b="1" kern="0" dirty="0" err="1">
                <a:solidFill>
                  <a:srgbClr val="000000"/>
                </a:solidFill>
              </a:rPr>
              <a:t>Florent</a:t>
            </a:r>
            <a:r>
              <a:rPr lang="en-US" sz="1400" b="1" kern="0" dirty="0">
                <a:solidFill>
                  <a:srgbClr val="000000"/>
                </a:solidFill>
              </a:rPr>
              <a:t> Cipriani </a:t>
            </a:r>
          </a:p>
          <a:p>
            <a:pPr lvl="0">
              <a:buClr>
                <a:srgbClr val="529A43"/>
              </a:buClr>
              <a:defRPr/>
            </a:pPr>
            <a:r>
              <a:rPr lang="en-US" sz="1400" kern="0" dirty="0">
                <a:solidFill>
                  <a:srgbClr val="000000"/>
                </a:solidFill>
              </a:rPr>
              <a:t>Jeremy </a:t>
            </a:r>
            <a:r>
              <a:rPr lang="en-US" sz="1400" kern="0" dirty="0" err="1">
                <a:solidFill>
                  <a:srgbClr val="000000"/>
                </a:solidFill>
              </a:rPr>
              <a:t>Sinoir</a:t>
            </a:r>
            <a:endParaRPr lang="en-US" sz="1400" kern="0" dirty="0">
              <a:solidFill>
                <a:srgbClr val="000000"/>
              </a:solidFill>
            </a:endParaRPr>
          </a:p>
          <a:p>
            <a:pPr lvl="0">
              <a:buClr>
                <a:srgbClr val="529A43"/>
              </a:buClr>
              <a:defRPr/>
            </a:pPr>
            <a:r>
              <a:rPr lang="en-US" sz="1400" kern="0" dirty="0" err="1">
                <a:solidFill>
                  <a:srgbClr val="000000"/>
                </a:solidFill>
              </a:rPr>
              <a:t>Gergely</a:t>
            </a:r>
            <a:r>
              <a:rPr lang="en-US" sz="1400" kern="0" dirty="0">
                <a:solidFill>
                  <a:srgbClr val="000000"/>
                </a:solidFill>
              </a:rPr>
              <a:t> Papp</a:t>
            </a:r>
          </a:p>
          <a:p>
            <a:pPr lvl="0">
              <a:buClr>
                <a:srgbClr val="529A43"/>
              </a:buClr>
              <a:defRPr/>
            </a:pPr>
            <a:r>
              <a:rPr lang="en-US" sz="1400" kern="0" dirty="0">
                <a:solidFill>
                  <a:srgbClr val="000000"/>
                </a:solidFill>
              </a:rPr>
              <a:t>Franck </a:t>
            </a:r>
            <a:r>
              <a:rPr lang="en-US" sz="1400" kern="0" dirty="0" err="1">
                <a:solidFill>
                  <a:srgbClr val="000000"/>
                </a:solidFill>
              </a:rPr>
              <a:t>Felisaz</a:t>
            </a:r>
            <a:endParaRPr lang="en-US" sz="1400" kern="0" dirty="0">
              <a:solidFill>
                <a:srgbClr val="000000"/>
              </a:solidFill>
            </a:endParaRPr>
          </a:p>
          <a:p>
            <a:pPr lvl="0">
              <a:buClr>
                <a:srgbClr val="529A43"/>
              </a:buClr>
              <a:defRPr/>
            </a:pPr>
            <a:r>
              <a:rPr lang="en-US" sz="1400" kern="0" dirty="0">
                <a:solidFill>
                  <a:srgbClr val="000000"/>
                </a:solidFill>
              </a:rPr>
              <a:t>Marcos Lopez-Marrero</a:t>
            </a:r>
          </a:p>
          <a:p>
            <a:pPr lvl="0">
              <a:buClr>
                <a:srgbClr val="529A43"/>
              </a:buClr>
              <a:defRPr/>
            </a:pPr>
            <a:r>
              <a:rPr lang="en-US" sz="1400" kern="0" dirty="0">
                <a:solidFill>
                  <a:srgbClr val="000000"/>
                </a:solidFill>
              </a:rPr>
              <a:t>Robert </a:t>
            </a:r>
            <a:r>
              <a:rPr lang="en-US" sz="1400" kern="0" dirty="0" err="1">
                <a:solidFill>
                  <a:srgbClr val="000000"/>
                </a:solidFill>
              </a:rPr>
              <a:t>Janocha</a:t>
            </a:r>
            <a:endParaRPr lang="en-US" sz="1400" kern="0" dirty="0">
              <a:solidFill>
                <a:srgbClr val="000000"/>
              </a:solidFill>
            </a:endParaRPr>
          </a:p>
          <a:p>
            <a:pPr lvl="0">
              <a:buClr>
                <a:srgbClr val="529A43"/>
              </a:buClr>
              <a:defRPr/>
            </a:pPr>
            <a:r>
              <a:rPr lang="en-US" sz="1400" kern="0" dirty="0">
                <a:solidFill>
                  <a:srgbClr val="000000"/>
                </a:solidFill>
              </a:rPr>
              <a:t>Clement </a:t>
            </a:r>
            <a:r>
              <a:rPr lang="en-US" sz="1400" kern="0" dirty="0" err="1">
                <a:solidFill>
                  <a:srgbClr val="000000"/>
                </a:solidFill>
              </a:rPr>
              <a:t>Sorez</a:t>
            </a:r>
            <a:endParaRPr lang="en-US" sz="1400" kern="0" dirty="0">
              <a:solidFill>
                <a:srgbClr val="000000"/>
              </a:solidFill>
            </a:endParaRPr>
          </a:p>
          <a:p>
            <a:pPr lvl="0">
              <a:buClr>
                <a:srgbClr val="529A43"/>
              </a:buClr>
              <a:defRPr/>
            </a:pPr>
            <a:r>
              <a:rPr lang="en-US" sz="1400" kern="0" dirty="0">
                <a:solidFill>
                  <a:srgbClr val="000000"/>
                </a:solidFill>
              </a:rPr>
              <a:t>Christopher Rossi</a:t>
            </a:r>
            <a:endParaRPr lang="en-US" sz="1600" kern="0" dirty="0">
              <a:solidFill>
                <a:srgbClr val="000000"/>
              </a:solidFill>
            </a:endParaRPr>
          </a:p>
          <a:p>
            <a:pPr lvl="0">
              <a:buClr>
                <a:srgbClr val="529A43"/>
              </a:buClr>
              <a:defRPr/>
            </a:pPr>
            <a:endParaRPr lang="en-US" sz="1600" kern="0" dirty="0">
              <a:solidFill>
                <a:srgbClr val="000000"/>
              </a:solidFill>
            </a:endParaRPr>
          </a:p>
          <a:p>
            <a:pPr lvl="0">
              <a:buClr>
                <a:srgbClr val="529A43"/>
              </a:buClr>
              <a:defRPr/>
            </a:pPr>
            <a:endParaRPr lang="en-US" sz="1800" b="1" kern="0" dirty="0">
              <a:solidFill>
                <a:srgbClr val="000000"/>
              </a:solidFill>
            </a:endParaRPr>
          </a:p>
          <a:p>
            <a:pPr marL="0" lvl="0" indent="0">
              <a:buClr>
                <a:srgbClr val="529A43"/>
              </a:buClr>
              <a:buNone/>
              <a:defRPr/>
            </a:pPr>
            <a:endParaRPr lang="en-US" sz="1800" b="1" kern="0" dirty="0">
              <a:solidFill>
                <a:srgbClr val="000000"/>
              </a:solidFill>
            </a:endParaRPr>
          </a:p>
        </p:txBody>
      </p:sp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3694881" cy="430887"/>
          </a:xfrm>
        </p:spPr>
        <p:txBody>
          <a:bodyPr wrap="square">
            <a:spAutoFit/>
          </a:bodyPr>
          <a:lstStyle/>
          <a:p>
            <a:r>
              <a:rPr lang="en-US" altLang="de-DE" sz="2800" b="1" dirty="0" smtClean="0">
                <a:ea typeface="ＭＳ Ｐゴシック" pitchFamily="-84" charset="-128"/>
              </a:rPr>
              <a:t>Acknowledgement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491880" y="675967"/>
            <a:ext cx="4562475" cy="5400129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Char char="•"/>
              <a:defRPr sz="2400">
                <a:solidFill>
                  <a:schemeClr val="accent4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2" charset="0"/>
              <a:buChar char="•"/>
              <a:defRPr sz="20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2" charset="0"/>
              <a:buChar char="•"/>
              <a:defRPr sz="20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2" charset="0"/>
              <a:buChar char="•"/>
              <a:defRPr sz="20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2" charset="0"/>
              <a:buChar char="•"/>
              <a:defRPr sz="20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-112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-112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-112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-112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1800" b="1" dirty="0" smtClean="0"/>
              <a:t>Synchrotron Crystallography Team</a:t>
            </a:r>
          </a:p>
          <a:p>
            <a:pPr>
              <a:defRPr/>
            </a:pPr>
            <a:r>
              <a:rPr lang="en-US" sz="1400" b="1" dirty="0" smtClean="0"/>
              <a:t>Andrew McCarthy</a:t>
            </a:r>
          </a:p>
          <a:p>
            <a:pPr>
              <a:defRPr/>
            </a:pPr>
            <a:r>
              <a:rPr lang="en-US" sz="1400" dirty="0" smtClean="0"/>
              <a:t>Matthew Bowler</a:t>
            </a:r>
          </a:p>
          <a:p>
            <a:pPr>
              <a:defRPr/>
            </a:pPr>
            <a:r>
              <a:rPr lang="en-GB" sz="1400" dirty="0" smtClean="0"/>
              <a:t>Ulrich Zander</a:t>
            </a:r>
            <a:endParaRPr lang="en-US" sz="1400" dirty="0" smtClean="0"/>
          </a:p>
          <a:p>
            <a:pPr marL="0" indent="0">
              <a:buFontTx/>
              <a:buNone/>
              <a:defRPr/>
            </a:pPr>
            <a:endParaRPr lang="en-US" sz="1800" b="1" kern="0" dirty="0" smtClean="0"/>
          </a:p>
          <a:p>
            <a:pPr marL="0" indent="0">
              <a:buFontTx/>
              <a:buNone/>
              <a:defRPr/>
            </a:pPr>
            <a:r>
              <a:rPr lang="en-US" sz="1800" b="1" kern="0" dirty="0" smtClean="0"/>
              <a:t>ESRF</a:t>
            </a:r>
            <a:endParaRPr lang="en-US" sz="1800" b="1" kern="0" dirty="0"/>
          </a:p>
          <a:p>
            <a:pPr>
              <a:defRPr/>
            </a:pPr>
            <a:r>
              <a:rPr lang="en-US" sz="1400" b="1" kern="0" dirty="0"/>
              <a:t>Gordon Leonard </a:t>
            </a:r>
            <a:endParaRPr lang="en-US" sz="1400" b="1" kern="0" dirty="0" smtClean="0"/>
          </a:p>
          <a:p>
            <a:pPr>
              <a:defRPr/>
            </a:pPr>
            <a:r>
              <a:rPr lang="en-US" sz="1400" kern="0" dirty="0" smtClean="0"/>
              <a:t>Didier </a:t>
            </a:r>
            <a:r>
              <a:rPr lang="en-US" sz="1400" kern="0" dirty="0" err="1" smtClean="0"/>
              <a:t>Nurizzo</a:t>
            </a:r>
            <a:endParaRPr lang="en-US" sz="1400" kern="0" dirty="0"/>
          </a:p>
          <a:p>
            <a:pPr>
              <a:defRPr/>
            </a:pPr>
            <a:r>
              <a:rPr lang="en-US" sz="1400" kern="0" dirty="0" err="1"/>
              <a:t>Christoph</a:t>
            </a:r>
            <a:r>
              <a:rPr lang="en-US" sz="1400" kern="0" dirty="0"/>
              <a:t> </a:t>
            </a:r>
            <a:r>
              <a:rPr lang="en-US" sz="1400" kern="0" dirty="0" smtClean="0"/>
              <a:t>Mueller-</a:t>
            </a:r>
            <a:r>
              <a:rPr lang="en-US" sz="1400" kern="0" dirty="0" err="1" smtClean="0"/>
              <a:t>Dieckmann</a:t>
            </a:r>
            <a:endParaRPr lang="en-US" sz="1400" kern="0" dirty="0"/>
          </a:p>
          <a:p>
            <a:pPr>
              <a:defRPr/>
            </a:pPr>
            <a:r>
              <a:rPr lang="en-US" sz="1400" kern="0" dirty="0" err="1" smtClean="0"/>
              <a:t>Olof</a:t>
            </a:r>
            <a:r>
              <a:rPr lang="en-US" sz="1400" kern="0" dirty="0" smtClean="0"/>
              <a:t> </a:t>
            </a:r>
            <a:r>
              <a:rPr lang="en-US" sz="1400" kern="0" dirty="0" err="1" smtClean="0"/>
              <a:t>Svensson</a:t>
            </a:r>
            <a:endParaRPr lang="en-US" sz="1400" kern="0" dirty="0" smtClean="0"/>
          </a:p>
          <a:p>
            <a:pPr>
              <a:defRPr/>
            </a:pPr>
            <a:r>
              <a:rPr lang="en-US" sz="1400" kern="0" dirty="0" smtClean="0"/>
              <a:t>Stephanie </a:t>
            </a:r>
            <a:r>
              <a:rPr lang="en-US" sz="1400" kern="0" dirty="0" err="1" smtClean="0"/>
              <a:t>Malbet</a:t>
            </a:r>
            <a:r>
              <a:rPr lang="en-US" sz="1400" kern="0" dirty="0" smtClean="0"/>
              <a:t>-Monaco</a:t>
            </a:r>
          </a:p>
          <a:p>
            <a:pPr>
              <a:defRPr/>
            </a:pPr>
            <a:r>
              <a:rPr lang="en-US" sz="1400" dirty="0"/>
              <a:t>Alejandro De Maria </a:t>
            </a:r>
            <a:r>
              <a:rPr lang="en-US" sz="1400" dirty="0" err="1" smtClean="0"/>
              <a:t>Antolinos</a:t>
            </a:r>
            <a:endParaRPr lang="en-US" sz="1400" dirty="0" smtClean="0"/>
          </a:p>
          <a:p>
            <a:pPr>
              <a:defRPr/>
            </a:pPr>
            <a:r>
              <a:rPr lang="en-US" sz="1400" dirty="0" smtClean="0"/>
              <a:t>Solange </a:t>
            </a:r>
            <a:r>
              <a:rPr lang="en-US" sz="1400" dirty="0" err="1" smtClean="0"/>
              <a:t>Delageniere</a:t>
            </a:r>
            <a:endParaRPr lang="de-DE" sz="1400" dirty="0"/>
          </a:p>
          <a:p>
            <a:pPr marL="0" indent="0">
              <a:buFontTx/>
              <a:buNone/>
              <a:defRPr/>
            </a:pPr>
            <a:endParaRPr lang="en-US" sz="1800" b="1" kern="0" dirty="0"/>
          </a:p>
          <a:p>
            <a:pPr marL="0" indent="0">
              <a:buFontTx/>
              <a:buNone/>
              <a:defRPr/>
            </a:pPr>
            <a:r>
              <a:rPr lang="en-US" sz="1800" b="1" kern="0" dirty="0" smtClean="0"/>
              <a:t>Global Phasing Ltd.</a:t>
            </a:r>
            <a:endParaRPr lang="en-US" sz="1800" b="1" kern="0" dirty="0"/>
          </a:p>
          <a:p>
            <a:pPr>
              <a:defRPr/>
            </a:pPr>
            <a:r>
              <a:rPr lang="en-US" sz="1400" b="1" kern="0" dirty="0" smtClean="0"/>
              <a:t>Gérard </a:t>
            </a:r>
            <a:r>
              <a:rPr lang="en-US" sz="1400" b="1" kern="0" dirty="0" err="1" smtClean="0"/>
              <a:t>Bricogne</a:t>
            </a:r>
            <a:r>
              <a:rPr lang="en-US" sz="1400" b="1" kern="0" dirty="0" smtClean="0"/>
              <a:t> </a:t>
            </a:r>
            <a:endParaRPr lang="en-US" sz="1400" b="1" kern="0" dirty="0"/>
          </a:p>
          <a:p>
            <a:pPr>
              <a:defRPr/>
            </a:pPr>
            <a:r>
              <a:rPr lang="en-GB" sz="1400" kern="0" dirty="0" smtClean="0"/>
              <a:t>Clemens </a:t>
            </a:r>
            <a:r>
              <a:rPr lang="en-GB" sz="1400" kern="0" dirty="0" err="1" smtClean="0"/>
              <a:t>Vonrhein</a:t>
            </a:r>
            <a:endParaRPr lang="en-US" sz="1400" kern="0" dirty="0"/>
          </a:p>
          <a:p>
            <a:pPr>
              <a:defRPr/>
            </a:pPr>
            <a:r>
              <a:rPr lang="en-US" sz="1400" kern="0" dirty="0" smtClean="0"/>
              <a:t>Andrew </a:t>
            </a:r>
            <a:r>
              <a:rPr lang="en-US" sz="1400" kern="0" dirty="0" err="1" smtClean="0"/>
              <a:t>Sharff</a:t>
            </a:r>
            <a:endParaRPr lang="en-US" sz="1400" kern="0" dirty="0"/>
          </a:p>
          <a:p>
            <a:pPr>
              <a:defRPr/>
            </a:pPr>
            <a:r>
              <a:rPr lang="en-US" sz="1400" kern="0" dirty="0" smtClean="0"/>
              <a:t>Leigh Carter</a:t>
            </a:r>
            <a:endParaRPr lang="en-US" sz="1400" kern="0" dirty="0"/>
          </a:p>
          <a:p>
            <a:pPr>
              <a:defRPr/>
            </a:pPr>
            <a:endParaRPr lang="en-US" sz="1400" kern="0" dirty="0" smtClean="0"/>
          </a:p>
          <a:p>
            <a:pPr marL="0" indent="0">
              <a:buFontTx/>
              <a:buNone/>
              <a:defRPr/>
            </a:pPr>
            <a:endParaRPr lang="en-US" sz="1400" dirty="0" smtClean="0"/>
          </a:p>
          <a:p>
            <a:pPr marL="0" indent="0">
              <a:buFontTx/>
              <a:buNone/>
              <a:defRPr/>
            </a:pPr>
            <a:endParaRPr lang="en-US" sz="1400" b="1" kern="0" dirty="0" smtClean="0"/>
          </a:p>
          <a:p>
            <a:pPr marL="457200" lvl="1" indent="0">
              <a:buFont typeface="Times" pitchFamily="2" charset="0"/>
              <a:buNone/>
              <a:defRPr/>
            </a:pPr>
            <a:endParaRPr lang="en-US" sz="1400" kern="0" dirty="0" smtClean="0"/>
          </a:p>
          <a:p>
            <a:pPr>
              <a:defRPr/>
            </a:pPr>
            <a:endParaRPr lang="en-US" sz="1400" kern="0" dirty="0"/>
          </a:p>
        </p:txBody>
      </p:sp>
      <p:pic>
        <p:nvPicPr>
          <p:cNvPr id="26629" name="Picture 2" descr="http://www.geologie.ens.fr/%7Eougier/Logo-ESRF_220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47264" y="1220517"/>
            <a:ext cx="839154" cy="103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8" descr="http://www.desy.de/news/@@viewBlob?id=1761&amp;maxwidth=210&amp;attr=image"/>
          <p:cNvPicPr>
            <a:picLocks noChangeAspect="1" noChangeArrowheads="1"/>
          </p:cNvPicPr>
          <p:nvPr/>
        </p:nvPicPr>
        <p:blipFill>
          <a:blip r:embed="rId4"/>
          <a:srcRect t="43956"/>
          <a:stretch>
            <a:fillRect/>
          </a:stretch>
        </p:blipFill>
        <p:spPr bwMode="auto">
          <a:xfrm>
            <a:off x="7043193" y="3501008"/>
            <a:ext cx="178276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34" descr="pr_logo.jpg"/>
          <p:cNvPicPr>
            <a:picLocks noChangeAspect="1"/>
          </p:cNvPicPr>
          <p:nvPr/>
        </p:nvPicPr>
        <p:blipFill>
          <a:blip r:embed="rId5"/>
          <a:srcRect l="8627" t="23813" r="22360" b="20998"/>
          <a:stretch>
            <a:fillRect/>
          </a:stretch>
        </p:blipFill>
        <p:spPr bwMode="auto">
          <a:xfrm>
            <a:off x="7601993" y="2207663"/>
            <a:ext cx="12239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35" descr="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34924" y="4177798"/>
            <a:ext cx="2125909" cy="7914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4" t="21924" b="13265"/>
          <a:stretch/>
        </p:blipFill>
        <p:spPr bwMode="auto">
          <a:xfrm>
            <a:off x="7567117" y="5188562"/>
            <a:ext cx="1293716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210318"/>
            <a:ext cx="1671547" cy="7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229" y="1075011"/>
            <a:ext cx="1759588" cy="7577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3788" y="2121263"/>
            <a:ext cx="3816424" cy="1231106"/>
          </a:xfrm>
        </p:spPr>
        <p:txBody>
          <a:bodyPr wrap="square">
            <a:spAutoFit/>
          </a:bodyPr>
          <a:lstStyle/>
          <a:p>
            <a:pPr algn="ctr"/>
            <a:r>
              <a:rPr lang="en-US" altLang="de-DE" sz="4000" b="1" dirty="0" smtClean="0">
                <a:ea typeface="ＭＳ Ｐゴシック" pitchFamily="-84" charset="-128"/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158727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 txBox="1">
            <a:spLocks/>
          </p:cNvSpPr>
          <p:nvPr/>
        </p:nvSpPr>
        <p:spPr bwMode="auto">
          <a:xfrm>
            <a:off x="251520" y="116632"/>
            <a:ext cx="822960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lr>
                <a:srgbClr val="86BD30"/>
              </a:buClr>
              <a:buChar char="•"/>
              <a:defRPr sz="2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Geneva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3200" b="1" dirty="0" smtClean="0">
                <a:solidFill>
                  <a:srgbClr val="529A43"/>
                </a:solidFill>
              </a:rPr>
              <a:t>Marquez </a:t>
            </a:r>
            <a:r>
              <a:rPr lang="en-GB" altLang="en-US" sz="3200" b="1" dirty="0">
                <a:solidFill>
                  <a:srgbClr val="529A43"/>
                </a:solidFill>
              </a:rPr>
              <a:t>Team, </a:t>
            </a:r>
            <a:r>
              <a:rPr lang="en-GB" altLang="en-US" sz="1800" b="1" i="1" dirty="0">
                <a:solidFill>
                  <a:srgbClr val="529A43"/>
                </a:solidFill>
              </a:rPr>
              <a:t>EMBL Grenoble Outstation</a:t>
            </a:r>
            <a:endParaRPr lang="en-US" altLang="en-US" sz="3200" b="1" i="1" dirty="0">
              <a:solidFill>
                <a:srgbClr val="529A43"/>
              </a:solidFill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2435893" y="2181291"/>
            <a:ext cx="2520000" cy="2520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Geneva" pitchFamily="-112" charset="0"/>
              <a:cs typeface="Geneva" pitchFamily="-112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4894476" y="980728"/>
            <a:ext cx="1260000" cy="1260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Geneva" pitchFamily="-112" charset="0"/>
              <a:cs typeface="Geneva" pitchFamily="-112" charset="0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1710863" y="4701291"/>
            <a:ext cx="1260000" cy="1260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Geneva" pitchFamily="-112" charset="0"/>
              <a:cs typeface="Geneva" pitchFamily="-112" charset="0"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944054" y="1527960"/>
            <a:ext cx="1260000" cy="1260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Geneva" pitchFamily="-112" charset="0"/>
              <a:cs typeface="Geneva" pitchFamily="-112" charset="0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5298880" y="3315404"/>
            <a:ext cx="1260000" cy="1260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Geneva" pitchFamily="-112" charset="0"/>
              <a:cs typeface="Geneva" pitchFamily="-112" charset="0"/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7524328" y="2507583"/>
            <a:ext cx="1260000" cy="1260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Geneva" pitchFamily="-112" charset="0"/>
              <a:cs typeface="Geneva" pitchFamily="-112" charset="0"/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4622258" y="4678734"/>
            <a:ext cx="1260000" cy="1260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Geneva" pitchFamily="-112" charset="0"/>
              <a:cs typeface="Geneva" pitchFamily="-112" charset="0"/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7739375" y="4137646"/>
            <a:ext cx="1260000" cy="1260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Geneva" pitchFamily="-112" charset="0"/>
              <a:cs typeface="Geneva" pitchFamily="-112" charset="0"/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6660232" y="973360"/>
            <a:ext cx="1260000" cy="1260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Geneva" pitchFamily="-112" charset="0"/>
              <a:cs typeface="Geneva" pitchFamily="-112" charset="0"/>
            </a:endParaRPr>
          </a:p>
        </p:txBody>
      </p:sp>
      <p:sp>
        <p:nvSpPr>
          <p:cNvPr id="56" name="Oval 55"/>
          <p:cNvSpPr/>
          <p:nvPr/>
        </p:nvSpPr>
        <p:spPr bwMode="auto">
          <a:xfrm>
            <a:off x="2455956" y="746183"/>
            <a:ext cx="1260000" cy="1260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Geneva" pitchFamily="-112" charset="0"/>
              <a:cs typeface="Geneva" pitchFamily="-112" charset="0"/>
            </a:endParaRPr>
          </a:p>
        </p:txBody>
      </p:sp>
      <p:sp>
        <p:nvSpPr>
          <p:cNvPr id="57" name="Oval 56"/>
          <p:cNvSpPr/>
          <p:nvPr/>
        </p:nvSpPr>
        <p:spPr bwMode="auto">
          <a:xfrm>
            <a:off x="791720" y="3501008"/>
            <a:ext cx="1260000" cy="1260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Geneva" pitchFamily="-112" charset="0"/>
              <a:cs typeface="Geneva" pitchFamily="-112" charset="0"/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2286863" y="2347441"/>
            <a:ext cx="360000" cy="360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Geneva" pitchFamily="-112" charset="0"/>
              <a:cs typeface="Geneva" pitchFamily="-112" charset="0"/>
            </a:endParaRPr>
          </a:p>
        </p:txBody>
      </p:sp>
      <p:sp>
        <p:nvSpPr>
          <p:cNvPr id="59" name="Oval 58"/>
          <p:cNvSpPr/>
          <p:nvPr/>
        </p:nvSpPr>
        <p:spPr bwMode="auto">
          <a:xfrm>
            <a:off x="3688718" y="1736590"/>
            <a:ext cx="360000" cy="360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Geneva" pitchFamily="-112" charset="0"/>
              <a:cs typeface="Geneva" pitchFamily="-112" charset="0"/>
            </a:endParaRPr>
          </a:p>
        </p:txBody>
      </p:sp>
      <p:sp>
        <p:nvSpPr>
          <p:cNvPr id="60" name="Oval 59"/>
          <p:cNvSpPr/>
          <p:nvPr/>
        </p:nvSpPr>
        <p:spPr bwMode="auto">
          <a:xfrm>
            <a:off x="4785678" y="2268438"/>
            <a:ext cx="360000" cy="360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Geneva" pitchFamily="-112" charset="0"/>
              <a:cs typeface="Geneva" pitchFamily="-112" charset="0"/>
            </a:endParaRPr>
          </a:p>
        </p:txBody>
      </p:sp>
      <p:sp>
        <p:nvSpPr>
          <p:cNvPr id="61" name="Oval 60"/>
          <p:cNvSpPr/>
          <p:nvPr/>
        </p:nvSpPr>
        <p:spPr bwMode="auto">
          <a:xfrm>
            <a:off x="4740324" y="4089158"/>
            <a:ext cx="360000" cy="360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Geneva" pitchFamily="-112" charset="0"/>
              <a:cs typeface="Geneva" pitchFamily="-112" charset="0"/>
            </a:endParaRPr>
          </a:p>
        </p:txBody>
      </p:sp>
      <p:sp>
        <p:nvSpPr>
          <p:cNvPr id="63" name="Oval 62"/>
          <p:cNvSpPr/>
          <p:nvPr/>
        </p:nvSpPr>
        <p:spPr bwMode="auto">
          <a:xfrm>
            <a:off x="7620878" y="3744851"/>
            <a:ext cx="360000" cy="360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Geneva" pitchFamily="-112" charset="0"/>
              <a:cs typeface="Geneva" pitchFamily="-112" charset="0"/>
            </a:endParaRPr>
          </a:p>
        </p:txBody>
      </p:sp>
      <p:sp>
        <p:nvSpPr>
          <p:cNvPr id="64" name="Oval 63"/>
          <p:cNvSpPr/>
          <p:nvPr/>
        </p:nvSpPr>
        <p:spPr bwMode="auto">
          <a:xfrm>
            <a:off x="2275956" y="4137646"/>
            <a:ext cx="360000" cy="360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Geneva" pitchFamily="-112" charset="0"/>
              <a:cs typeface="Geneva" pitchFamily="-112" charset="0"/>
            </a:endParaRPr>
          </a:p>
        </p:txBody>
      </p:sp>
      <p:sp>
        <p:nvSpPr>
          <p:cNvPr id="65" name="Oval 64"/>
          <p:cNvSpPr/>
          <p:nvPr/>
        </p:nvSpPr>
        <p:spPr bwMode="auto">
          <a:xfrm>
            <a:off x="6213829" y="1177441"/>
            <a:ext cx="360000" cy="360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Geneva" pitchFamily="-112" charset="0"/>
              <a:cs typeface="Geneva" pitchFamily="-112" charset="0"/>
            </a:endParaRPr>
          </a:p>
        </p:txBody>
      </p:sp>
      <p:sp>
        <p:nvSpPr>
          <p:cNvPr id="66" name="Oval 65"/>
          <p:cNvSpPr/>
          <p:nvPr/>
        </p:nvSpPr>
        <p:spPr bwMode="auto">
          <a:xfrm>
            <a:off x="4965678" y="2094644"/>
            <a:ext cx="108000" cy="108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Geneva" pitchFamily="-112" charset="0"/>
              <a:cs typeface="Geneva" pitchFamily="-112" charset="0"/>
            </a:endParaRPr>
          </a:p>
        </p:txBody>
      </p:sp>
      <p:sp>
        <p:nvSpPr>
          <p:cNvPr id="67" name="Oval 66"/>
          <p:cNvSpPr/>
          <p:nvPr/>
        </p:nvSpPr>
        <p:spPr bwMode="auto">
          <a:xfrm>
            <a:off x="6469559" y="1549360"/>
            <a:ext cx="108000" cy="108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Geneva" pitchFamily="-112" charset="0"/>
              <a:cs typeface="Geneva" pitchFamily="-112" charset="0"/>
            </a:endParaRPr>
          </a:p>
        </p:txBody>
      </p:sp>
      <p:sp>
        <p:nvSpPr>
          <p:cNvPr id="68" name="Oval 67"/>
          <p:cNvSpPr/>
          <p:nvPr/>
        </p:nvSpPr>
        <p:spPr bwMode="auto">
          <a:xfrm>
            <a:off x="7770633" y="1987441"/>
            <a:ext cx="360000" cy="360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Geneva" pitchFamily="-112" charset="0"/>
              <a:cs typeface="Geneva" pitchFamily="-112" charset="0"/>
            </a:endParaRPr>
          </a:p>
        </p:txBody>
      </p:sp>
      <p:sp>
        <p:nvSpPr>
          <p:cNvPr id="69" name="Oval 68"/>
          <p:cNvSpPr/>
          <p:nvPr/>
        </p:nvSpPr>
        <p:spPr bwMode="auto">
          <a:xfrm>
            <a:off x="7784230" y="2375930"/>
            <a:ext cx="108000" cy="108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Geneva" pitchFamily="-112" charset="0"/>
              <a:cs typeface="Geneva" pitchFamily="-112" charset="0"/>
            </a:endParaRPr>
          </a:p>
        </p:txBody>
      </p:sp>
      <p:sp>
        <p:nvSpPr>
          <p:cNvPr id="70" name="Oval 69"/>
          <p:cNvSpPr/>
          <p:nvPr/>
        </p:nvSpPr>
        <p:spPr bwMode="auto">
          <a:xfrm>
            <a:off x="7984608" y="4005000"/>
            <a:ext cx="108000" cy="108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Geneva" pitchFamily="-112" charset="0"/>
              <a:cs typeface="Geneva" pitchFamily="-112" charset="0"/>
            </a:endParaRPr>
          </a:p>
        </p:txBody>
      </p:sp>
      <p:sp>
        <p:nvSpPr>
          <p:cNvPr id="71" name="Oval 70"/>
          <p:cNvSpPr/>
          <p:nvPr/>
        </p:nvSpPr>
        <p:spPr bwMode="auto">
          <a:xfrm>
            <a:off x="5148064" y="4149080"/>
            <a:ext cx="108000" cy="108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Geneva" pitchFamily="-112" charset="0"/>
              <a:cs typeface="Geneva" pitchFamily="-112" charset="0"/>
            </a:endParaRPr>
          </a:p>
        </p:txBody>
      </p:sp>
      <p:sp>
        <p:nvSpPr>
          <p:cNvPr id="72" name="Oval 71"/>
          <p:cNvSpPr/>
          <p:nvPr/>
        </p:nvSpPr>
        <p:spPr bwMode="auto">
          <a:xfrm>
            <a:off x="4967218" y="4521404"/>
            <a:ext cx="108000" cy="108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Geneva" pitchFamily="-112" charset="0"/>
              <a:cs typeface="Geneva" pitchFamily="-112" charset="0"/>
            </a:endParaRPr>
          </a:p>
        </p:txBody>
      </p:sp>
      <p:sp>
        <p:nvSpPr>
          <p:cNvPr id="73" name="Oval 72"/>
          <p:cNvSpPr/>
          <p:nvPr/>
        </p:nvSpPr>
        <p:spPr bwMode="auto">
          <a:xfrm>
            <a:off x="3704409" y="1603360"/>
            <a:ext cx="108000" cy="108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Geneva" pitchFamily="-112" charset="0"/>
              <a:cs typeface="Geneva" pitchFamily="-112" charset="0"/>
            </a:endParaRPr>
          </a:p>
        </p:txBody>
      </p:sp>
      <p:sp>
        <p:nvSpPr>
          <p:cNvPr id="74" name="Oval 73"/>
          <p:cNvSpPr/>
          <p:nvPr/>
        </p:nvSpPr>
        <p:spPr bwMode="auto">
          <a:xfrm>
            <a:off x="2127743" y="2509389"/>
            <a:ext cx="108000" cy="108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Geneva" pitchFamily="-112" charset="0"/>
              <a:cs typeface="Geneva" pitchFamily="-112" charset="0"/>
            </a:endParaRPr>
          </a:p>
        </p:txBody>
      </p:sp>
      <p:sp>
        <p:nvSpPr>
          <p:cNvPr id="75" name="TextBox 33"/>
          <p:cNvSpPr txBox="1">
            <a:spLocks noChangeArrowheads="1"/>
          </p:cNvSpPr>
          <p:nvPr/>
        </p:nvSpPr>
        <p:spPr bwMode="auto">
          <a:xfrm>
            <a:off x="5825955" y="2351439"/>
            <a:ext cx="193880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86BD30"/>
              </a:buClr>
              <a:buChar char="•"/>
              <a:defRPr sz="2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Geneva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300" b="1" dirty="0">
                <a:solidFill>
                  <a:schemeClr val="tx1"/>
                </a:solidFill>
              </a:rPr>
              <a:t>Research </a:t>
            </a:r>
            <a:r>
              <a:rPr lang="en-GB" altLang="en-US" sz="1300" b="1" dirty="0" smtClean="0">
                <a:solidFill>
                  <a:schemeClr val="tx1"/>
                </a:solidFill>
              </a:rPr>
              <a:t>Technicians</a:t>
            </a:r>
            <a:endParaRPr lang="en-GB" altLang="en-US" sz="1300" b="1" dirty="0">
              <a:solidFill>
                <a:schemeClr val="tx1"/>
              </a:solidFill>
            </a:endParaRPr>
          </a:p>
        </p:txBody>
      </p:sp>
      <p:sp>
        <p:nvSpPr>
          <p:cNvPr id="76" name="TextBox 33"/>
          <p:cNvSpPr txBox="1">
            <a:spLocks noChangeArrowheads="1"/>
          </p:cNvSpPr>
          <p:nvPr/>
        </p:nvSpPr>
        <p:spPr bwMode="auto">
          <a:xfrm>
            <a:off x="5929322" y="4664169"/>
            <a:ext cx="108555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86BD30"/>
              </a:buClr>
              <a:buChar char="•"/>
              <a:defRPr sz="2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Geneva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300" b="1" dirty="0" smtClean="0">
                <a:solidFill>
                  <a:schemeClr val="tx1"/>
                </a:solidFill>
              </a:rPr>
              <a:t>Software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300" b="1" dirty="0" smtClean="0">
                <a:solidFill>
                  <a:schemeClr val="tx1"/>
                </a:solidFill>
              </a:rPr>
              <a:t>Developers</a:t>
            </a:r>
            <a:endParaRPr lang="en-GB" altLang="en-US" sz="1300" b="1" dirty="0">
              <a:solidFill>
                <a:schemeClr val="tx1"/>
              </a:solidFill>
            </a:endParaRPr>
          </a:p>
        </p:txBody>
      </p:sp>
      <p:sp>
        <p:nvSpPr>
          <p:cNvPr id="77" name="TextBox 33"/>
          <p:cNvSpPr txBox="1">
            <a:spLocks noChangeArrowheads="1"/>
          </p:cNvSpPr>
          <p:nvPr/>
        </p:nvSpPr>
        <p:spPr bwMode="auto">
          <a:xfrm>
            <a:off x="3577243" y="865359"/>
            <a:ext cx="1300356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86BD30"/>
              </a:buClr>
              <a:buChar char="•"/>
              <a:defRPr sz="2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Geneva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300" b="1" dirty="0" smtClean="0">
                <a:solidFill>
                  <a:schemeClr val="tx1"/>
                </a:solidFill>
              </a:rPr>
              <a:t>Staff Scientist</a:t>
            </a:r>
            <a:endParaRPr lang="en-GB" altLang="en-US" sz="1300" b="1" dirty="0">
              <a:solidFill>
                <a:schemeClr val="tx1"/>
              </a:solidFill>
            </a:endParaRPr>
          </a:p>
        </p:txBody>
      </p:sp>
      <p:sp>
        <p:nvSpPr>
          <p:cNvPr id="78" name="Oval 77"/>
          <p:cNvSpPr/>
          <p:nvPr/>
        </p:nvSpPr>
        <p:spPr bwMode="auto">
          <a:xfrm>
            <a:off x="2097715" y="4215158"/>
            <a:ext cx="108000" cy="108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Geneva" pitchFamily="-112" charset="0"/>
              <a:cs typeface="Geneva" pitchFamily="-112" charset="0"/>
            </a:endParaRPr>
          </a:p>
        </p:txBody>
      </p:sp>
      <p:sp>
        <p:nvSpPr>
          <p:cNvPr id="79" name="Oval 78"/>
          <p:cNvSpPr/>
          <p:nvPr/>
        </p:nvSpPr>
        <p:spPr bwMode="auto">
          <a:xfrm>
            <a:off x="2286863" y="4521404"/>
            <a:ext cx="108000" cy="108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Geneva" pitchFamily="-112" charset="0"/>
              <a:cs typeface="Geneva" pitchFamily="-112" charset="0"/>
            </a:endParaRPr>
          </a:p>
        </p:txBody>
      </p:sp>
      <p:sp>
        <p:nvSpPr>
          <p:cNvPr id="80" name="TextBox 33"/>
          <p:cNvSpPr txBox="1">
            <a:spLocks noChangeArrowheads="1"/>
          </p:cNvSpPr>
          <p:nvPr/>
        </p:nvSpPr>
        <p:spPr bwMode="auto">
          <a:xfrm>
            <a:off x="287785" y="2799240"/>
            <a:ext cx="2222083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86BD30"/>
              </a:buClr>
              <a:buChar char="•"/>
              <a:defRPr sz="2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Geneva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300" b="1" dirty="0" smtClean="0">
                <a:solidFill>
                  <a:schemeClr val="tx1"/>
                </a:solidFill>
              </a:rPr>
              <a:t>Industry Liaison Scientist</a:t>
            </a:r>
            <a:endParaRPr lang="en-GB" altLang="en-US" sz="1300" b="1" dirty="0">
              <a:solidFill>
                <a:schemeClr val="tx1"/>
              </a:solidFill>
            </a:endParaRPr>
          </a:p>
        </p:txBody>
      </p:sp>
      <p:sp>
        <p:nvSpPr>
          <p:cNvPr id="81" name="TextBox 33"/>
          <p:cNvSpPr txBox="1">
            <a:spLocks noChangeArrowheads="1"/>
          </p:cNvSpPr>
          <p:nvPr/>
        </p:nvSpPr>
        <p:spPr bwMode="auto">
          <a:xfrm>
            <a:off x="726479" y="4858127"/>
            <a:ext cx="101181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86BD30"/>
              </a:buClr>
              <a:buChar char="•"/>
              <a:defRPr sz="2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Geneva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300" b="1" dirty="0" smtClean="0">
                <a:solidFill>
                  <a:schemeClr val="tx1"/>
                </a:solidFill>
              </a:rPr>
              <a:t>Post-Docs</a:t>
            </a:r>
            <a:endParaRPr lang="en-GB" altLang="en-US" sz="1300" b="1" dirty="0">
              <a:solidFill>
                <a:schemeClr val="tx1"/>
              </a:solidFill>
            </a:endParaRPr>
          </a:p>
        </p:txBody>
      </p:sp>
      <p:pic>
        <p:nvPicPr>
          <p:cNvPr id="8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34" t="48239" r="21636" b="35201"/>
          <a:stretch/>
        </p:blipFill>
        <p:spPr bwMode="auto">
          <a:xfrm>
            <a:off x="4572000" y="4617288"/>
            <a:ext cx="1400532" cy="1404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1" t="48239" r="51556" b="35201"/>
          <a:stretch>
            <a:fillRect/>
          </a:stretch>
        </p:blipFill>
        <p:spPr bwMode="auto">
          <a:xfrm>
            <a:off x="7666713" y="4047342"/>
            <a:ext cx="1419345" cy="144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2" descr="Damien Clavel croppe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3"/>
          <a:stretch/>
        </p:blipFill>
        <p:spPr bwMode="auto">
          <a:xfrm>
            <a:off x="854472" y="1444863"/>
            <a:ext cx="1458492" cy="144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4" descr="Andrea Pic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7"/>
          <a:stretch/>
        </p:blipFill>
        <p:spPr bwMode="auto">
          <a:xfrm>
            <a:off x="704481" y="3405063"/>
            <a:ext cx="1459046" cy="144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6" descr="Irina Cornaciu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16"/>
          <a:stretch/>
        </p:blipFill>
        <p:spPr bwMode="auto">
          <a:xfrm>
            <a:off x="2376603" y="635743"/>
            <a:ext cx="1440000" cy="14742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8" descr="Zuzanna Kaczmarska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6" r="8271" b="20347"/>
          <a:stretch/>
        </p:blipFill>
        <p:spPr bwMode="auto">
          <a:xfrm>
            <a:off x="1611423" y="4600717"/>
            <a:ext cx="1476000" cy="144698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Picture 10" descr="Anne-Sophie Humm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5"/>
          <a:stretch/>
        </p:blipFill>
        <p:spPr bwMode="auto">
          <a:xfrm>
            <a:off x="4797838" y="888399"/>
            <a:ext cx="1429277" cy="144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Picture 12" descr="Michal Jamroz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0"/>
          <a:stretch/>
        </p:blipFill>
        <p:spPr bwMode="auto">
          <a:xfrm>
            <a:off x="5233619" y="3232244"/>
            <a:ext cx="1382830" cy="1404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14" descr="Florine Dupeux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72"/>
          <a:stretch/>
        </p:blipFill>
        <p:spPr bwMode="auto">
          <a:xfrm>
            <a:off x="6604197" y="884923"/>
            <a:ext cx="1378017" cy="144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" name="Oval 91"/>
          <p:cNvSpPr/>
          <p:nvPr/>
        </p:nvSpPr>
        <p:spPr bwMode="auto">
          <a:xfrm>
            <a:off x="6086790" y="1142358"/>
            <a:ext cx="108000" cy="108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Geneva" pitchFamily="-112" charset="0"/>
              <a:cs typeface="Geneva" pitchFamily="-112" charset="0"/>
            </a:endParaRPr>
          </a:p>
        </p:txBody>
      </p:sp>
      <p:sp>
        <p:nvSpPr>
          <p:cNvPr id="93" name="Oval 92"/>
          <p:cNvSpPr/>
          <p:nvPr/>
        </p:nvSpPr>
        <p:spPr bwMode="auto">
          <a:xfrm>
            <a:off x="7616336" y="3635373"/>
            <a:ext cx="108000" cy="108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Geneva" pitchFamily="-112" charset="0"/>
              <a:cs typeface="Geneva" pitchFamily="-112" charset="0"/>
            </a:endParaRPr>
          </a:p>
        </p:txBody>
      </p:sp>
      <p:sp>
        <p:nvSpPr>
          <p:cNvPr id="94" name="Oval 93"/>
          <p:cNvSpPr/>
          <p:nvPr/>
        </p:nvSpPr>
        <p:spPr bwMode="auto">
          <a:xfrm>
            <a:off x="4796277" y="2653441"/>
            <a:ext cx="108000" cy="108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Geneva" pitchFamily="-112" charset="0"/>
              <a:cs typeface="Geneva" pitchFamily="-112" charset="0"/>
            </a:endParaRPr>
          </a:p>
        </p:txBody>
      </p:sp>
      <p:pic>
        <p:nvPicPr>
          <p:cNvPr id="1027" name="Picture 3" descr="T:\htpcrys\Lab_resources\Photos_Videos_HTX\HTX Team\Group-PhotosNov-2016-HTX\P1003999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3" t="31957" r="39993" b="50692"/>
          <a:stretch/>
        </p:blipFill>
        <p:spPr bwMode="auto">
          <a:xfrm>
            <a:off x="7449810" y="2410255"/>
            <a:ext cx="1433310" cy="144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:\htpcrys\Lab_resources\Photos_Videos_HTX\HTX Team\Marquez_Group_photo_June2016\Crystallisation _team_GR_2016_B1993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84" t="24069" r="27163" b="54780"/>
          <a:stretch/>
        </p:blipFill>
        <p:spPr bwMode="auto">
          <a:xfrm>
            <a:off x="2361018" y="2114013"/>
            <a:ext cx="2664000" cy="26540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TextBox 33"/>
          <p:cNvSpPr txBox="1">
            <a:spLocks noChangeArrowheads="1"/>
          </p:cNvSpPr>
          <p:nvPr/>
        </p:nvSpPr>
        <p:spPr bwMode="auto">
          <a:xfrm>
            <a:off x="3204249" y="4701567"/>
            <a:ext cx="120302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86BD30"/>
              </a:buClr>
              <a:buChar char="•"/>
              <a:defRPr sz="2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Geneva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300" b="1" dirty="0" smtClean="0">
                <a:solidFill>
                  <a:schemeClr val="tx1"/>
                </a:solidFill>
              </a:rPr>
              <a:t>Team Leader</a:t>
            </a:r>
            <a:endParaRPr lang="en-GB" altLang="en-US" sz="1300" b="1" dirty="0">
              <a:solidFill>
                <a:schemeClr val="tx1"/>
              </a:solidFill>
            </a:endParaRPr>
          </a:p>
        </p:txBody>
      </p:sp>
      <p:pic>
        <p:nvPicPr>
          <p:cNvPr id="101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4" t="21924" b="13265"/>
          <a:stretch/>
        </p:blipFill>
        <p:spPr bwMode="auto">
          <a:xfrm>
            <a:off x="7855052" y="746183"/>
            <a:ext cx="787752" cy="50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" name="Oval 102"/>
          <p:cNvSpPr/>
          <p:nvPr/>
        </p:nvSpPr>
        <p:spPr bwMode="auto">
          <a:xfrm>
            <a:off x="2460885" y="1813001"/>
            <a:ext cx="108000" cy="108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Geneva" pitchFamily="-112" charset="0"/>
              <a:cs typeface="Geneva" pitchFamily="-112" charset="0"/>
            </a:endParaRPr>
          </a:p>
        </p:txBody>
      </p:sp>
      <p:sp>
        <p:nvSpPr>
          <p:cNvPr id="104" name="Oval 103"/>
          <p:cNvSpPr/>
          <p:nvPr/>
        </p:nvSpPr>
        <p:spPr bwMode="auto">
          <a:xfrm>
            <a:off x="2240898" y="1766263"/>
            <a:ext cx="108000" cy="108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Geneva" pitchFamily="-112" charset="0"/>
              <a:cs typeface="Geneva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96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17852" y="980728"/>
            <a:ext cx="3694108" cy="1079500"/>
            <a:chOff x="877892" y="980728"/>
            <a:chExt cx="3694108" cy="1079500"/>
          </a:xfrm>
        </p:grpSpPr>
        <p:grpSp>
          <p:nvGrpSpPr>
            <p:cNvPr id="26664" name="Group 52"/>
            <p:cNvGrpSpPr>
              <a:grpSpLocks/>
            </p:cNvGrpSpPr>
            <p:nvPr/>
          </p:nvGrpSpPr>
          <p:grpSpPr bwMode="auto">
            <a:xfrm>
              <a:off x="949325" y="980728"/>
              <a:ext cx="3622675" cy="1079500"/>
              <a:chOff x="179512" y="1042538"/>
              <a:chExt cx="3622962" cy="1080020"/>
            </a:xfrm>
          </p:grpSpPr>
          <p:sp>
            <p:nvSpPr>
              <p:cNvPr id="54" name="Oval 53"/>
              <p:cNvSpPr>
                <a:spLocks noChangeArrowheads="1"/>
              </p:cNvSpPr>
              <p:nvPr/>
            </p:nvSpPr>
            <p:spPr bwMode="auto">
              <a:xfrm flipH="1">
                <a:off x="179512" y="1109245"/>
                <a:ext cx="944638" cy="945018"/>
              </a:xfrm>
              <a:prstGeom prst="ellipse">
                <a:avLst/>
              </a:prstGeom>
              <a:solidFill>
                <a:srgbClr val="8A9680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86BD30"/>
                  </a:buClr>
                  <a:buChar char="•"/>
                  <a:defRPr sz="2400">
                    <a:solidFill>
                      <a:srgbClr val="000000"/>
                    </a:solidFill>
                    <a:latin typeface="Arial" pitchFamily="34" charset="0"/>
                    <a:ea typeface="ＭＳ Ｐゴシック" pitchFamily="34" charset="-128"/>
                    <a:cs typeface="Geneva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86BD30"/>
                  </a:buClr>
                  <a:buFont typeface="Times" pitchFamily="18" charset="0"/>
                  <a:buChar char="•"/>
                  <a:defRPr sz="2000">
                    <a:solidFill>
                      <a:srgbClr val="000000"/>
                    </a:solidFill>
                    <a:latin typeface="Arial" pitchFamily="34" charset="0"/>
                    <a:ea typeface="Geneva"/>
                    <a:cs typeface="Geneva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86BD30"/>
                  </a:buClr>
                  <a:buFont typeface="Times" pitchFamily="18" charset="0"/>
                  <a:buChar char="•"/>
                  <a:defRPr sz="2000">
                    <a:solidFill>
                      <a:srgbClr val="000000"/>
                    </a:solidFill>
                    <a:latin typeface="Arial" pitchFamily="34" charset="0"/>
                    <a:ea typeface="Geneva"/>
                    <a:cs typeface="Geneva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86BD30"/>
                  </a:buClr>
                  <a:buFont typeface="Times" pitchFamily="18" charset="0"/>
                  <a:buChar char="•"/>
                  <a:defRPr sz="2000">
                    <a:solidFill>
                      <a:srgbClr val="000000"/>
                    </a:solidFill>
                    <a:latin typeface="Arial" pitchFamily="34" charset="0"/>
                    <a:ea typeface="Geneva"/>
                    <a:cs typeface="Geneva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86BD30"/>
                  </a:buClr>
                  <a:buFont typeface="Times" pitchFamily="18" charset="0"/>
                  <a:buChar char="•"/>
                  <a:defRPr sz="2000">
                    <a:solidFill>
                      <a:srgbClr val="000000"/>
                    </a:solidFill>
                    <a:latin typeface="Arial" pitchFamily="34" charset="0"/>
                    <a:ea typeface="Geneva"/>
                    <a:cs typeface="Geneva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6BD30"/>
                  </a:buClr>
                  <a:buFont typeface="Times" pitchFamily="18" charset="0"/>
                  <a:buChar char="•"/>
                  <a:defRPr sz="2000">
                    <a:solidFill>
                      <a:srgbClr val="000000"/>
                    </a:solidFill>
                    <a:latin typeface="Arial" pitchFamily="34" charset="0"/>
                    <a:ea typeface="Geneva"/>
                    <a:cs typeface="Geneva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6BD30"/>
                  </a:buClr>
                  <a:buFont typeface="Times" pitchFamily="18" charset="0"/>
                  <a:buChar char="•"/>
                  <a:defRPr sz="2000">
                    <a:solidFill>
                      <a:srgbClr val="000000"/>
                    </a:solidFill>
                    <a:latin typeface="Arial" pitchFamily="34" charset="0"/>
                    <a:ea typeface="Geneva"/>
                    <a:cs typeface="Geneva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6BD30"/>
                  </a:buClr>
                  <a:buFont typeface="Times" pitchFamily="18" charset="0"/>
                  <a:buChar char="•"/>
                  <a:defRPr sz="2000">
                    <a:solidFill>
                      <a:srgbClr val="000000"/>
                    </a:solidFill>
                    <a:latin typeface="Arial" pitchFamily="34" charset="0"/>
                    <a:ea typeface="Geneva"/>
                    <a:cs typeface="Geneva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6BD30"/>
                  </a:buClr>
                  <a:buFont typeface="Times" pitchFamily="18" charset="0"/>
                  <a:buChar char="•"/>
                  <a:defRPr sz="2000">
                    <a:solidFill>
                      <a:srgbClr val="000000"/>
                    </a:solidFill>
                    <a:latin typeface="Arial" pitchFamily="34" charset="0"/>
                    <a:ea typeface="Geneva"/>
                    <a:cs typeface="Geneva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ClrTx/>
                  <a:buFontTx/>
                  <a:buNone/>
                  <a:defRPr/>
                </a:pPr>
                <a:endParaRPr lang="en-US" altLang="en-US">
                  <a:solidFill>
                    <a:schemeClr val="tx1"/>
                  </a:solidFill>
                  <a:ea typeface="Geneva"/>
                </a:endParaRPr>
              </a:p>
            </p:txBody>
          </p:sp>
          <p:sp>
            <p:nvSpPr>
              <p:cNvPr id="56" name="Flowchart: Stored Data 55"/>
              <p:cNvSpPr>
                <a:spLocks noChangeArrowheads="1"/>
              </p:cNvSpPr>
              <p:nvPr/>
            </p:nvSpPr>
            <p:spPr bwMode="auto">
              <a:xfrm flipH="1">
                <a:off x="741532" y="1042538"/>
                <a:ext cx="3060942" cy="1080020"/>
              </a:xfrm>
              <a:prstGeom prst="flowChartOnlineStorage">
                <a:avLst/>
              </a:prstGeom>
              <a:solidFill>
                <a:schemeClr val="accent1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rgbClr val="86BD30"/>
                  </a:buClr>
                  <a:buChar char="•"/>
                  <a:defRPr sz="2400">
                    <a:solidFill>
                      <a:srgbClr val="000000"/>
                    </a:solidFill>
                    <a:latin typeface="Arial" pitchFamily="34" charset="0"/>
                    <a:ea typeface="ＭＳ Ｐゴシック" pitchFamily="34" charset="-128"/>
                    <a:cs typeface="Geneva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86BD30"/>
                  </a:buClr>
                  <a:buFont typeface="Times" pitchFamily="18" charset="0"/>
                  <a:buChar char="•"/>
                  <a:defRPr sz="2000">
                    <a:solidFill>
                      <a:srgbClr val="000000"/>
                    </a:solidFill>
                    <a:latin typeface="Arial" pitchFamily="34" charset="0"/>
                    <a:ea typeface="Geneva"/>
                    <a:cs typeface="Geneva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86BD30"/>
                  </a:buClr>
                  <a:buFont typeface="Times" pitchFamily="18" charset="0"/>
                  <a:buChar char="•"/>
                  <a:defRPr sz="2000">
                    <a:solidFill>
                      <a:srgbClr val="000000"/>
                    </a:solidFill>
                    <a:latin typeface="Arial" pitchFamily="34" charset="0"/>
                    <a:ea typeface="Geneva"/>
                    <a:cs typeface="Geneva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86BD30"/>
                  </a:buClr>
                  <a:buFont typeface="Times" pitchFamily="18" charset="0"/>
                  <a:buChar char="•"/>
                  <a:defRPr sz="2000">
                    <a:solidFill>
                      <a:srgbClr val="000000"/>
                    </a:solidFill>
                    <a:latin typeface="Arial" pitchFamily="34" charset="0"/>
                    <a:ea typeface="Geneva"/>
                    <a:cs typeface="Geneva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86BD30"/>
                  </a:buClr>
                  <a:buFont typeface="Times" pitchFamily="18" charset="0"/>
                  <a:buChar char="•"/>
                  <a:defRPr sz="2000">
                    <a:solidFill>
                      <a:srgbClr val="000000"/>
                    </a:solidFill>
                    <a:latin typeface="Arial" pitchFamily="34" charset="0"/>
                    <a:ea typeface="Geneva"/>
                    <a:cs typeface="Geneva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6BD30"/>
                  </a:buClr>
                  <a:buFont typeface="Times" pitchFamily="18" charset="0"/>
                  <a:buChar char="•"/>
                  <a:defRPr sz="2000">
                    <a:solidFill>
                      <a:srgbClr val="000000"/>
                    </a:solidFill>
                    <a:latin typeface="Arial" pitchFamily="34" charset="0"/>
                    <a:ea typeface="Geneva"/>
                    <a:cs typeface="Geneva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6BD30"/>
                  </a:buClr>
                  <a:buFont typeface="Times" pitchFamily="18" charset="0"/>
                  <a:buChar char="•"/>
                  <a:defRPr sz="2000">
                    <a:solidFill>
                      <a:srgbClr val="000000"/>
                    </a:solidFill>
                    <a:latin typeface="Arial" pitchFamily="34" charset="0"/>
                    <a:ea typeface="Geneva"/>
                    <a:cs typeface="Geneva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6BD30"/>
                  </a:buClr>
                  <a:buFont typeface="Times" pitchFamily="18" charset="0"/>
                  <a:buChar char="•"/>
                  <a:defRPr sz="2000">
                    <a:solidFill>
                      <a:srgbClr val="000000"/>
                    </a:solidFill>
                    <a:latin typeface="Arial" pitchFamily="34" charset="0"/>
                    <a:ea typeface="Geneva"/>
                    <a:cs typeface="Geneva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6BD30"/>
                  </a:buClr>
                  <a:buFont typeface="Times" pitchFamily="18" charset="0"/>
                  <a:buChar char="•"/>
                  <a:defRPr sz="2000">
                    <a:solidFill>
                      <a:srgbClr val="000000"/>
                    </a:solidFill>
                    <a:latin typeface="Arial" pitchFamily="34" charset="0"/>
                    <a:ea typeface="Geneva"/>
                    <a:cs typeface="Geneva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ClrTx/>
                  <a:buFontTx/>
                  <a:buNone/>
                  <a:defRPr/>
                </a:pPr>
                <a:endParaRPr lang="en-US" altLang="en-US" sz="3200" b="1">
                  <a:solidFill>
                    <a:schemeClr val="bg1"/>
                  </a:solidFill>
                  <a:ea typeface="Geneva"/>
                </a:endParaRPr>
              </a:p>
            </p:txBody>
          </p:sp>
          <p:sp>
            <p:nvSpPr>
              <p:cNvPr id="26671" name="TextBox 56"/>
              <p:cNvSpPr txBox="1">
                <a:spLocks noChangeArrowheads="1"/>
              </p:cNvSpPr>
              <p:nvPr/>
            </p:nvSpPr>
            <p:spPr bwMode="auto">
              <a:xfrm flipH="1">
                <a:off x="1000576" y="1296993"/>
                <a:ext cx="2592287" cy="5401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86BD30"/>
                  </a:buClr>
                  <a:buChar char="•"/>
                  <a:defRPr sz="2400">
                    <a:solidFill>
                      <a:srgbClr val="000000"/>
                    </a:solidFill>
                    <a:latin typeface="Arial" pitchFamily="34" charset="0"/>
                    <a:ea typeface="ＭＳ Ｐゴシック" pitchFamily="34" charset="-128"/>
                    <a:cs typeface="Geneva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86BD30"/>
                  </a:buClr>
                  <a:buFont typeface="Times" pitchFamily="18" charset="0"/>
                  <a:buChar char="•"/>
                  <a:defRPr sz="2000">
                    <a:solidFill>
                      <a:srgbClr val="000000"/>
                    </a:solidFill>
                    <a:latin typeface="Arial" pitchFamily="34" charset="0"/>
                    <a:ea typeface="Geneva"/>
                    <a:cs typeface="Geneva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86BD30"/>
                  </a:buClr>
                  <a:buFont typeface="Times" pitchFamily="18" charset="0"/>
                  <a:buChar char="•"/>
                  <a:defRPr sz="2000">
                    <a:solidFill>
                      <a:srgbClr val="000000"/>
                    </a:solidFill>
                    <a:latin typeface="Arial" pitchFamily="34" charset="0"/>
                    <a:ea typeface="Geneva"/>
                    <a:cs typeface="Geneva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86BD30"/>
                  </a:buClr>
                  <a:buFont typeface="Times" pitchFamily="18" charset="0"/>
                  <a:buChar char="•"/>
                  <a:defRPr sz="2000">
                    <a:solidFill>
                      <a:srgbClr val="000000"/>
                    </a:solidFill>
                    <a:latin typeface="Arial" pitchFamily="34" charset="0"/>
                    <a:ea typeface="Geneva"/>
                    <a:cs typeface="Geneva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86BD30"/>
                  </a:buClr>
                  <a:buFont typeface="Times" pitchFamily="18" charset="0"/>
                  <a:buChar char="•"/>
                  <a:defRPr sz="2000">
                    <a:solidFill>
                      <a:srgbClr val="000000"/>
                    </a:solidFill>
                    <a:latin typeface="Arial" pitchFamily="34" charset="0"/>
                    <a:ea typeface="Geneva"/>
                    <a:cs typeface="Geneva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6BD30"/>
                  </a:buClr>
                  <a:buFont typeface="Times" pitchFamily="18" charset="0"/>
                  <a:buChar char="•"/>
                  <a:defRPr sz="2000">
                    <a:solidFill>
                      <a:srgbClr val="000000"/>
                    </a:solidFill>
                    <a:latin typeface="Arial" pitchFamily="34" charset="0"/>
                    <a:ea typeface="Geneva"/>
                    <a:cs typeface="Geneva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6BD30"/>
                  </a:buClr>
                  <a:buFont typeface="Times" pitchFamily="18" charset="0"/>
                  <a:buChar char="•"/>
                  <a:defRPr sz="2000">
                    <a:solidFill>
                      <a:srgbClr val="000000"/>
                    </a:solidFill>
                    <a:latin typeface="Arial" pitchFamily="34" charset="0"/>
                    <a:ea typeface="Geneva"/>
                    <a:cs typeface="Geneva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6BD30"/>
                  </a:buClr>
                  <a:buFont typeface="Times" pitchFamily="18" charset="0"/>
                  <a:buChar char="•"/>
                  <a:defRPr sz="2000">
                    <a:solidFill>
                      <a:srgbClr val="000000"/>
                    </a:solidFill>
                    <a:latin typeface="Arial" pitchFamily="34" charset="0"/>
                    <a:ea typeface="Geneva"/>
                    <a:cs typeface="Geneva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6BD30"/>
                  </a:buClr>
                  <a:buFont typeface="Times" pitchFamily="18" charset="0"/>
                  <a:buChar char="•"/>
                  <a:defRPr sz="2000">
                    <a:solidFill>
                      <a:srgbClr val="000000"/>
                    </a:solidFill>
                    <a:latin typeface="Arial" pitchFamily="34" charset="0"/>
                    <a:ea typeface="Geneva"/>
                    <a:cs typeface="Geneva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r>
                  <a:rPr lang="en-GB" altLang="en-US" sz="2800" b="1" dirty="0">
                    <a:solidFill>
                      <a:schemeClr val="bg1"/>
                    </a:solidFill>
                  </a:rPr>
                  <a:t>Services</a:t>
                </a:r>
                <a:endParaRPr lang="en-US" altLang="en-US" sz="28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46"/>
            <a:stretch/>
          </p:blipFill>
          <p:spPr bwMode="auto">
            <a:xfrm>
              <a:off x="877892" y="991473"/>
              <a:ext cx="1044000" cy="102188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3322494" y="1474586"/>
            <a:ext cx="738898" cy="2257518"/>
            <a:chOff x="3322494" y="1474586"/>
            <a:chExt cx="738898" cy="2257518"/>
          </a:xfrm>
        </p:grpSpPr>
        <p:sp>
          <p:nvSpPr>
            <p:cNvPr id="53" name="Arc 52"/>
            <p:cNvSpPr/>
            <p:nvPr/>
          </p:nvSpPr>
          <p:spPr bwMode="auto">
            <a:xfrm rot="12053427" flipH="1">
              <a:off x="3385974" y="1891346"/>
              <a:ext cx="531763" cy="1220282"/>
            </a:xfrm>
            <a:prstGeom prst="arc">
              <a:avLst>
                <a:gd name="adj1" fmla="val 16781027"/>
                <a:gd name="adj2" fmla="val 4208258"/>
              </a:avLst>
            </a:prstGeom>
            <a:noFill/>
            <a:ln w="762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Geneva" pitchFamily="-112" charset="0"/>
                <a:cs typeface="Geneva" pitchFamily="-112" charset="0"/>
              </a:endParaRPr>
            </a:p>
          </p:txBody>
        </p:sp>
        <p:sp>
          <p:nvSpPr>
            <p:cNvPr id="5" name="Arc 4"/>
            <p:cNvSpPr/>
            <p:nvPr/>
          </p:nvSpPr>
          <p:spPr bwMode="auto">
            <a:xfrm rot="10425920" flipH="1">
              <a:off x="3322494" y="1474586"/>
              <a:ext cx="738898" cy="2257518"/>
            </a:xfrm>
            <a:prstGeom prst="arc">
              <a:avLst>
                <a:gd name="adj1" fmla="val 16781027"/>
                <a:gd name="adj2" fmla="val 4208258"/>
              </a:avLst>
            </a:prstGeom>
            <a:noFill/>
            <a:ln w="762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Geneva" pitchFamily="-112" charset="0"/>
                <a:cs typeface="Geneva" pitchFamily="-112" charset="0"/>
              </a:endParaRPr>
            </a:p>
          </p:txBody>
        </p:sp>
      </p:grpSp>
      <p:grpSp>
        <p:nvGrpSpPr>
          <p:cNvPr id="26638" name="Group 63"/>
          <p:cNvGrpSpPr>
            <a:grpSpLocks/>
          </p:cNvGrpSpPr>
          <p:nvPr/>
        </p:nvGrpSpPr>
        <p:grpSpPr bwMode="auto">
          <a:xfrm>
            <a:off x="611560" y="3530600"/>
            <a:ext cx="3686175" cy="1079500"/>
            <a:chOff x="491083" y="3515870"/>
            <a:chExt cx="3686843" cy="1079355"/>
          </a:xfrm>
        </p:grpSpPr>
        <p:sp>
          <p:nvSpPr>
            <p:cNvPr id="65" name="Oval 64"/>
            <p:cNvSpPr>
              <a:spLocks noChangeArrowheads="1"/>
            </p:cNvSpPr>
            <p:nvPr/>
          </p:nvSpPr>
          <p:spPr bwMode="auto">
            <a:xfrm flipH="1">
              <a:off x="556183" y="3582536"/>
              <a:ext cx="944733" cy="944436"/>
            </a:xfrm>
            <a:prstGeom prst="ellipse">
              <a:avLst/>
            </a:prstGeom>
            <a:solidFill>
              <a:srgbClr val="8A9680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/>
            <a:lstStyle>
              <a:lvl1pPr>
                <a:spcBef>
                  <a:spcPct val="20000"/>
                </a:spcBef>
                <a:buClr>
                  <a:srgbClr val="86BD30"/>
                </a:buClr>
                <a:buChar char="•"/>
                <a:defRPr sz="2400">
                  <a:solidFill>
                    <a:srgbClr val="000000"/>
                  </a:solidFill>
                  <a:latin typeface="Arial" pitchFamily="34" charset="0"/>
                  <a:ea typeface="ＭＳ Ｐゴシック" pitchFamily="34" charset="-128"/>
                  <a:cs typeface="Geneva"/>
                </a:defRPr>
              </a:lvl1pPr>
              <a:lvl2pPr marL="742950" indent="-285750">
                <a:spcBef>
                  <a:spcPct val="20000"/>
                </a:spcBef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2pPr>
              <a:lvl3pPr marL="1143000" indent="-228600">
                <a:spcBef>
                  <a:spcPct val="20000"/>
                </a:spcBef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3pPr>
              <a:lvl4pPr marL="1600200" indent="-228600">
                <a:spcBef>
                  <a:spcPct val="20000"/>
                </a:spcBef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4pPr>
              <a:lvl5pPr marL="2057400" indent="-228600">
                <a:spcBef>
                  <a:spcPct val="20000"/>
                </a:spcBef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9pPr>
            </a:lstStyle>
            <a:p>
              <a:pPr eaLnBrk="0" hangingPunct="0">
                <a:spcBef>
                  <a:spcPct val="0"/>
                </a:spcBef>
                <a:buClrTx/>
                <a:buFontTx/>
                <a:buNone/>
                <a:defRPr/>
              </a:pPr>
              <a:endParaRPr lang="en-US" altLang="en-US">
                <a:solidFill>
                  <a:schemeClr val="tx1"/>
                </a:solidFill>
                <a:ea typeface="Geneva"/>
              </a:endParaRPr>
            </a:p>
          </p:txBody>
        </p:sp>
        <p:sp>
          <p:nvSpPr>
            <p:cNvPr id="66" name="Flowchart: Stored Data 65"/>
            <p:cNvSpPr>
              <a:spLocks noChangeArrowheads="1"/>
            </p:cNvSpPr>
            <p:nvPr/>
          </p:nvSpPr>
          <p:spPr bwMode="auto">
            <a:xfrm flipH="1">
              <a:off x="1118260" y="3515870"/>
              <a:ext cx="3059666" cy="1079355"/>
            </a:xfrm>
            <a:prstGeom prst="flowChartOnlineStorage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86BD30"/>
                </a:buClr>
                <a:buChar char="•"/>
                <a:defRPr sz="2400">
                  <a:solidFill>
                    <a:srgbClr val="000000"/>
                  </a:solidFill>
                  <a:latin typeface="Arial" pitchFamily="34" charset="0"/>
                  <a:ea typeface="ＭＳ Ｐゴシック" pitchFamily="34" charset="-128"/>
                  <a:cs typeface="Geneva"/>
                </a:defRPr>
              </a:lvl1pPr>
              <a:lvl2pPr marL="742950" indent="-285750">
                <a:spcBef>
                  <a:spcPct val="20000"/>
                </a:spcBef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2pPr>
              <a:lvl3pPr marL="1143000" indent="-228600">
                <a:spcBef>
                  <a:spcPct val="20000"/>
                </a:spcBef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3pPr>
              <a:lvl4pPr marL="1600200" indent="-228600">
                <a:spcBef>
                  <a:spcPct val="20000"/>
                </a:spcBef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4pPr>
              <a:lvl5pPr marL="2057400" indent="-228600">
                <a:spcBef>
                  <a:spcPct val="20000"/>
                </a:spcBef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9pPr>
            </a:lstStyle>
            <a:p>
              <a:pPr eaLnBrk="0" hangingPunct="0">
                <a:spcBef>
                  <a:spcPct val="0"/>
                </a:spcBef>
                <a:buClrTx/>
                <a:buFontTx/>
                <a:buNone/>
                <a:defRPr/>
              </a:pPr>
              <a:endParaRPr lang="en-US" altLang="en-US" sz="3200" b="1">
                <a:solidFill>
                  <a:schemeClr val="bg1"/>
                </a:solidFill>
                <a:ea typeface="Geneva"/>
              </a:endParaRPr>
            </a:p>
          </p:txBody>
        </p:sp>
        <p:sp>
          <p:nvSpPr>
            <p:cNvPr id="26644" name="TextBox 66"/>
            <p:cNvSpPr txBox="1">
              <a:spLocks noChangeArrowheads="1"/>
            </p:cNvSpPr>
            <p:nvPr/>
          </p:nvSpPr>
          <p:spPr bwMode="auto">
            <a:xfrm flipH="1">
              <a:off x="1574956" y="3610466"/>
              <a:ext cx="2592288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86BD30"/>
                </a:buClr>
                <a:buChar char="•"/>
                <a:defRPr sz="2400">
                  <a:solidFill>
                    <a:srgbClr val="000000"/>
                  </a:solidFill>
                  <a:latin typeface="Arial" pitchFamily="34" charset="0"/>
                  <a:ea typeface="ＭＳ Ｐゴシック" pitchFamily="34" charset="-128"/>
                  <a:cs typeface="Geneva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GB" altLang="en-US" b="1" dirty="0">
                  <a:solidFill>
                    <a:schemeClr val="bg1"/>
                  </a:solidFill>
                </a:rPr>
                <a:t>Automated Crystallography</a:t>
              </a:r>
              <a:endParaRPr lang="en-US" altLang="en-US" b="1" dirty="0">
                <a:solidFill>
                  <a:schemeClr val="bg1"/>
                </a:solidFill>
              </a:endParaRPr>
            </a:p>
          </p:txBody>
        </p:sp>
        <p:pic>
          <p:nvPicPr>
            <p:cNvPr id="6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50" t="2034" r="-702" b="13240"/>
            <a:stretch/>
          </p:blipFill>
          <p:spPr bwMode="auto">
            <a:xfrm flipH="1">
              <a:off x="491083" y="3582938"/>
              <a:ext cx="1011627" cy="10080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665" name="Group 73"/>
          <p:cNvGrpSpPr>
            <a:grpSpLocks/>
          </p:cNvGrpSpPr>
          <p:nvPr/>
        </p:nvGrpSpPr>
        <p:grpSpPr bwMode="auto">
          <a:xfrm>
            <a:off x="5494674" y="547057"/>
            <a:ext cx="3457238" cy="1152672"/>
            <a:chOff x="5724128" y="759333"/>
            <a:chExt cx="3457512" cy="1153227"/>
          </a:xfrm>
        </p:grpSpPr>
        <p:pic>
          <p:nvPicPr>
            <p:cNvPr id="26666" name="Picture 2" descr="process-new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5053" y="1263272"/>
              <a:ext cx="3176587" cy="649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67" name="Rectangle 51"/>
            <p:cNvSpPr>
              <a:spLocks noChangeArrowheads="1"/>
            </p:cNvSpPr>
            <p:nvPr/>
          </p:nvSpPr>
          <p:spPr bwMode="auto">
            <a:xfrm>
              <a:off x="5723791" y="759333"/>
              <a:ext cx="3168901" cy="687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86BD30"/>
                </a:buClr>
                <a:buChar char="•"/>
                <a:defRPr sz="2400">
                  <a:solidFill>
                    <a:srgbClr val="000000"/>
                  </a:solidFill>
                  <a:latin typeface="Arial" pitchFamily="34" charset="0"/>
                  <a:ea typeface="ＭＳ Ｐゴシック" pitchFamily="34" charset="-128"/>
                  <a:cs typeface="Geneva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600" b="1" dirty="0">
                  <a:solidFill>
                    <a:srgbClr val="3C3C3B"/>
                  </a:solidFill>
                  <a:cs typeface="Times New Roman" pitchFamily="18" charset="0"/>
                </a:rPr>
                <a:t>The HTX </a:t>
              </a:r>
              <a:r>
                <a:rPr lang="en-GB" altLang="en-US" sz="1600" b="1" dirty="0" smtClean="0">
                  <a:solidFill>
                    <a:srgbClr val="3C3C3B"/>
                  </a:solidFill>
                  <a:cs typeface="Times New Roman" pitchFamily="18" charset="0"/>
                </a:rPr>
                <a:t>Lab</a:t>
              </a:r>
              <a:endParaRPr lang="en-GB" altLang="en-US" sz="1600" b="1" dirty="0">
                <a:solidFill>
                  <a:srgbClr val="3C3C3B"/>
                </a:solidFill>
                <a:cs typeface="Times New Roman" pitchFamily="18" charset="0"/>
              </a:endParaRPr>
            </a:p>
            <a:p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200" i="1" dirty="0">
                  <a:solidFill>
                    <a:srgbClr val="3C3C3B"/>
                  </a:solidFill>
                  <a:latin typeface="Calibri" pitchFamily="34" charset="0"/>
                </a:rPr>
                <a:t>Automated, remote-controlled crystallization</a:t>
              </a:r>
              <a:endParaRPr lang="en-US" altLang="en-US" sz="1200" i="1" dirty="0">
                <a:solidFill>
                  <a:srgbClr val="3C3C3B"/>
                </a:solidFill>
                <a:latin typeface="Calibri" pitchFamily="34" charset="0"/>
              </a:endParaRPr>
            </a:p>
            <a:p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endParaRPr lang="en-GB" altLang="en-US" sz="1600" b="1" baseline="30000" dirty="0">
                <a:solidFill>
                  <a:srgbClr val="3C3C3B"/>
                </a:solidFill>
              </a:endParaRPr>
            </a:p>
          </p:txBody>
        </p:sp>
      </p:grpSp>
      <p:grpSp>
        <p:nvGrpSpPr>
          <p:cNvPr id="26630" name="Group 68"/>
          <p:cNvGrpSpPr>
            <a:grpSpLocks/>
          </p:cNvGrpSpPr>
          <p:nvPr/>
        </p:nvGrpSpPr>
        <p:grpSpPr bwMode="auto">
          <a:xfrm>
            <a:off x="185738" y="4754563"/>
            <a:ext cx="3614737" cy="1079500"/>
            <a:chOff x="323528" y="4774263"/>
            <a:chExt cx="3614636" cy="1080000"/>
          </a:xfrm>
        </p:grpSpPr>
        <p:sp>
          <p:nvSpPr>
            <p:cNvPr id="70" name="Oval 69"/>
            <p:cNvSpPr>
              <a:spLocks noChangeArrowheads="1"/>
            </p:cNvSpPr>
            <p:nvPr/>
          </p:nvSpPr>
          <p:spPr bwMode="auto">
            <a:xfrm flipH="1">
              <a:off x="329878" y="4840969"/>
              <a:ext cx="946124" cy="944999"/>
            </a:xfrm>
            <a:prstGeom prst="ellipse">
              <a:avLst/>
            </a:prstGeom>
            <a:solidFill>
              <a:srgbClr val="8A9680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/>
            <a:lstStyle>
              <a:lvl1pPr>
                <a:spcBef>
                  <a:spcPct val="20000"/>
                </a:spcBef>
                <a:buClr>
                  <a:srgbClr val="86BD30"/>
                </a:buClr>
                <a:buChar char="•"/>
                <a:defRPr sz="2400">
                  <a:solidFill>
                    <a:srgbClr val="000000"/>
                  </a:solidFill>
                  <a:latin typeface="Arial" pitchFamily="34" charset="0"/>
                  <a:ea typeface="ＭＳ Ｐゴシック" pitchFamily="34" charset="-128"/>
                  <a:cs typeface="Geneva"/>
                </a:defRPr>
              </a:lvl1pPr>
              <a:lvl2pPr marL="742950" indent="-285750">
                <a:spcBef>
                  <a:spcPct val="20000"/>
                </a:spcBef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2pPr>
              <a:lvl3pPr marL="1143000" indent="-228600">
                <a:spcBef>
                  <a:spcPct val="20000"/>
                </a:spcBef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3pPr>
              <a:lvl4pPr marL="1600200" indent="-228600">
                <a:spcBef>
                  <a:spcPct val="20000"/>
                </a:spcBef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4pPr>
              <a:lvl5pPr marL="2057400" indent="-228600">
                <a:spcBef>
                  <a:spcPct val="20000"/>
                </a:spcBef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9pPr>
            </a:lstStyle>
            <a:p>
              <a:pPr eaLnBrk="0" hangingPunct="0">
                <a:spcBef>
                  <a:spcPct val="0"/>
                </a:spcBef>
                <a:buClrTx/>
                <a:buFontTx/>
                <a:buNone/>
                <a:defRPr/>
              </a:pPr>
              <a:endParaRPr lang="en-US" altLang="en-US">
                <a:solidFill>
                  <a:schemeClr val="tx1"/>
                </a:solidFill>
                <a:ea typeface="Geneva"/>
              </a:endParaRPr>
            </a:p>
          </p:txBody>
        </p:sp>
        <p:sp>
          <p:nvSpPr>
            <p:cNvPr id="71" name="Flowchart: Stored Data 70"/>
            <p:cNvSpPr>
              <a:spLocks noChangeArrowheads="1"/>
            </p:cNvSpPr>
            <p:nvPr/>
          </p:nvSpPr>
          <p:spPr bwMode="auto">
            <a:xfrm flipH="1">
              <a:off x="877550" y="4774263"/>
              <a:ext cx="3060614" cy="1080000"/>
            </a:xfrm>
            <a:prstGeom prst="flowChartOnlineStorage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86BD30"/>
                </a:buClr>
                <a:buChar char="•"/>
                <a:defRPr sz="2400">
                  <a:solidFill>
                    <a:srgbClr val="000000"/>
                  </a:solidFill>
                  <a:latin typeface="Arial" pitchFamily="34" charset="0"/>
                  <a:ea typeface="ＭＳ Ｐゴシック" pitchFamily="34" charset="-128"/>
                  <a:cs typeface="Geneva"/>
                </a:defRPr>
              </a:lvl1pPr>
              <a:lvl2pPr marL="742950" indent="-285750">
                <a:spcBef>
                  <a:spcPct val="20000"/>
                </a:spcBef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2pPr>
              <a:lvl3pPr marL="1143000" indent="-228600">
                <a:spcBef>
                  <a:spcPct val="20000"/>
                </a:spcBef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3pPr>
              <a:lvl4pPr marL="1600200" indent="-228600">
                <a:spcBef>
                  <a:spcPct val="20000"/>
                </a:spcBef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4pPr>
              <a:lvl5pPr marL="2057400" indent="-228600">
                <a:spcBef>
                  <a:spcPct val="20000"/>
                </a:spcBef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9pPr>
            </a:lstStyle>
            <a:p>
              <a:pPr eaLnBrk="0" hangingPunct="0">
                <a:spcBef>
                  <a:spcPct val="0"/>
                </a:spcBef>
                <a:buClrTx/>
                <a:buFontTx/>
                <a:buNone/>
                <a:defRPr/>
              </a:pPr>
              <a:endParaRPr lang="en-US" altLang="en-US" sz="3200" b="1">
                <a:solidFill>
                  <a:schemeClr val="bg1"/>
                </a:solidFill>
                <a:ea typeface="Geneva"/>
              </a:endParaRPr>
            </a:p>
          </p:txBody>
        </p:sp>
        <p:sp>
          <p:nvSpPr>
            <p:cNvPr id="26636" name="TextBox 71"/>
            <p:cNvSpPr txBox="1">
              <a:spLocks noChangeArrowheads="1"/>
            </p:cNvSpPr>
            <p:nvPr/>
          </p:nvSpPr>
          <p:spPr bwMode="auto">
            <a:xfrm>
              <a:off x="1360505" y="5042525"/>
              <a:ext cx="2396153" cy="523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86BD30"/>
                </a:buClr>
                <a:buChar char="•"/>
                <a:defRPr sz="2400">
                  <a:solidFill>
                    <a:srgbClr val="000000"/>
                  </a:solidFill>
                  <a:latin typeface="Arial" pitchFamily="34" charset="0"/>
                  <a:ea typeface="ＭＳ Ｐゴシック" pitchFamily="34" charset="-128"/>
                  <a:cs typeface="Geneva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800" b="1" dirty="0" smtClean="0">
                  <a:solidFill>
                    <a:schemeClr val="bg1"/>
                  </a:solidFill>
                </a:rPr>
                <a:t>Research</a:t>
              </a:r>
              <a:endParaRPr lang="en-US" altLang="en-US" sz="2800" b="1" dirty="0">
                <a:solidFill>
                  <a:schemeClr val="bg1"/>
                </a:solidFill>
              </a:endParaRPr>
            </a:p>
          </p:txBody>
        </p:sp>
        <p:pic>
          <p:nvPicPr>
            <p:cNvPr id="73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21" t="16051" r="11659" b="4996"/>
            <a:stretch/>
          </p:blipFill>
          <p:spPr bwMode="auto">
            <a:xfrm>
              <a:off x="323528" y="4802796"/>
              <a:ext cx="1016644" cy="10080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632" name="FpDPP11_closedFRON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2" t="8623" r="17474" b="7999"/>
          <a:stretch>
            <a:fillRect/>
          </a:stretch>
        </p:blipFill>
        <p:spPr bwMode="auto">
          <a:xfrm>
            <a:off x="7443825" y="4475858"/>
            <a:ext cx="1508087" cy="1502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grpSp>
        <p:nvGrpSpPr>
          <p:cNvPr id="26661" name="Group 18"/>
          <p:cNvGrpSpPr>
            <a:grpSpLocks noChangeAspect="1"/>
          </p:cNvGrpSpPr>
          <p:nvPr/>
        </p:nvGrpSpPr>
        <p:grpSpPr bwMode="auto">
          <a:xfrm>
            <a:off x="4657458" y="2849083"/>
            <a:ext cx="2280017" cy="1505168"/>
            <a:chOff x="1371600" y="-685800"/>
            <a:chExt cx="8778240" cy="5791200"/>
          </a:xfrm>
        </p:grpSpPr>
        <p:pic>
          <p:nvPicPr>
            <p:cNvPr id="2666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00" b="13889"/>
            <a:stretch>
              <a:fillRect/>
            </a:stretch>
          </p:blipFill>
          <p:spPr bwMode="auto">
            <a:xfrm>
              <a:off x="1371600" y="-685800"/>
              <a:ext cx="8778240" cy="403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3" name="Picture 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b="6944"/>
            <a:stretch>
              <a:fillRect/>
            </a:stretch>
          </p:blipFill>
          <p:spPr bwMode="auto">
            <a:xfrm>
              <a:off x="1371600" y="2057400"/>
              <a:ext cx="8778240" cy="30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659" name="Rounded Rectangle 49"/>
          <p:cNvSpPr>
            <a:spLocks noChangeAspect="1" noChangeArrowheads="1"/>
          </p:cNvSpPr>
          <p:nvPr/>
        </p:nvSpPr>
        <p:spPr bwMode="auto">
          <a:xfrm rot="20631432">
            <a:off x="5294470" y="3666382"/>
            <a:ext cx="1439628" cy="464715"/>
          </a:xfrm>
          <a:prstGeom prst="roundRect">
            <a:avLst>
              <a:gd name="adj" fmla="val 16667"/>
            </a:avLst>
          </a:prstGeom>
          <a:noFill/>
          <a:ln w="101600" cmpd="dbl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8" tIns="45719" rIns="91438" bIns="45719"/>
          <a:lstStyle>
            <a:lvl1pPr eaLnBrk="0" hangingPunct="0">
              <a:spcBef>
                <a:spcPct val="20000"/>
              </a:spcBef>
              <a:buClr>
                <a:srgbClr val="86BD30"/>
              </a:buClr>
              <a:buChar char="•"/>
              <a:defRPr sz="2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Geneva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GB" altLang="en-US" sz="1200" b="1" dirty="0">
                <a:solidFill>
                  <a:srgbClr val="FF0000"/>
                </a:solidFill>
              </a:rPr>
              <a:t>Installed in 10 labs in </a:t>
            </a:r>
            <a:r>
              <a:rPr lang="en-GB" altLang="en-US" sz="1200" b="1" dirty="0" smtClean="0">
                <a:solidFill>
                  <a:srgbClr val="FF0000"/>
                </a:solidFill>
              </a:rPr>
              <a:t>Europe!</a:t>
            </a:r>
            <a:endParaRPr lang="en-US" altLang="en-US" sz="1200" b="1" dirty="0">
              <a:solidFill>
                <a:srgbClr val="FF0000"/>
              </a:solidFill>
            </a:endParaRPr>
          </a:p>
        </p:txBody>
      </p:sp>
      <p:grpSp>
        <p:nvGrpSpPr>
          <p:cNvPr id="26647" name="Group 58"/>
          <p:cNvGrpSpPr>
            <a:grpSpLocks/>
          </p:cNvGrpSpPr>
          <p:nvPr/>
        </p:nvGrpSpPr>
        <p:grpSpPr bwMode="auto">
          <a:xfrm>
            <a:off x="212725" y="2233613"/>
            <a:ext cx="3608388" cy="1081087"/>
            <a:chOff x="428315" y="2257667"/>
            <a:chExt cx="3608793" cy="1081041"/>
          </a:xfrm>
        </p:grpSpPr>
        <p:sp>
          <p:nvSpPr>
            <p:cNvPr id="60" name="Oval 59"/>
            <p:cNvSpPr>
              <a:spLocks noChangeArrowheads="1"/>
            </p:cNvSpPr>
            <p:nvPr/>
          </p:nvSpPr>
          <p:spPr bwMode="auto">
            <a:xfrm flipH="1">
              <a:off x="428315" y="2324339"/>
              <a:ext cx="946256" cy="946110"/>
            </a:xfrm>
            <a:prstGeom prst="ellipse">
              <a:avLst/>
            </a:prstGeom>
            <a:solidFill>
              <a:srgbClr val="8A9680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/>
            <a:lstStyle>
              <a:lvl1pPr>
                <a:spcBef>
                  <a:spcPct val="20000"/>
                </a:spcBef>
                <a:buClr>
                  <a:srgbClr val="86BD30"/>
                </a:buClr>
                <a:buChar char="•"/>
                <a:defRPr sz="2400">
                  <a:solidFill>
                    <a:srgbClr val="000000"/>
                  </a:solidFill>
                  <a:latin typeface="Arial" pitchFamily="34" charset="0"/>
                  <a:ea typeface="ＭＳ Ｐゴシック" pitchFamily="34" charset="-128"/>
                  <a:cs typeface="Geneva"/>
                </a:defRPr>
              </a:lvl1pPr>
              <a:lvl2pPr marL="742950" indent="-285750">
                <a:spcBef>
                  <a:spcPct val="20000"/>
                </a:spcBef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2pPr>
              <a:lvl3pPr marL="1143000" indent="-228600">
                <a:spcBef>
                  <a:spcPct val="20000"/>
                </a:spcBef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3pPr>
              <a:lvl4pPr marL="1600200" indent="-228600">
                <a:spcBef>
                  <a:spcPct val="20000"/>
                </a:spcBef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4pPr>
              <a:lvl5pPr marL="2057400" indent="-228600">
                <a:spcBef>
                  <a:spcPct val="20000"/>
                </a:spcBef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9pPr>
            </a:lstStyle>
            <a:p>
              <a:pPr eaLnBrk="0" hangingPunct="0">
                <a:spcBef>
                  <a:spcPct val="0"/>
                </a:spcBef>
                <a:buClrTx/>
                <a:buFontTx/>
                <a:buNone/>
                <a:defRPr/>
              </a:pPr>
              <a:endParaRPr lang="en-US" altLang="en-US">
                <a:solidFill>
                  <a:schemeClr val="tx1"/>
                </a:solidFill>
                <a:ea typeface="Geneva"/>
              </a:endParaRPr>
            </a:p>
          </p:txBody>
        </p:sp>
        <p:sp>
          <p:nvSpPr>
            <p:cNvPr id="61" name="Flowchart: Stored Data 60"/>
            <p:cNvSpPr>
              <a:spLocks noChangeArrowheads="1"/>
            </p:cNvSpPr>
            <p:nvPr/>
          </p:nvSpPr>
          <p:spPr bwMode="auto">
            <a:xfrm flipH="1">
              <a:off x="976064" y="2257667"/>
              <a:ext cx="3061044" cy="1081041"/>
            </a:xfrm>
            <a:prstGeom prst="flowChartOnlineStorage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86BD30"/>
                </a:buClr>
                <a:buChar char="•"/>
                <a:defRPr sz="2400">
                  <a:solidFill>
                    <a:srgbClr val="000000"/>
                  </a:solidFill>
                  <a:latin typeface="Arial" pitchFamily="34" charset="0"/>
                  <a:ea typeface="ＭＳ Ｐゴシック" pitchFamily="34" charset="-128"/>
                  <a:cs typeface="Geneva"/>
                </a:defRPr>
              </a:lvl1pPr>
              <a:lvl2pPr marL="742950" indent="-285750">
                <a:spcBef>
                  <a:spcPct val="20000"/>
                </a:spcBef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2pPr>
              <a:lvl3pPr marL="1143000" indent="-228600">
                <a:spcBef>
                  <a:spcPct val="20000"/>
                </a:spcBef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3pPr>
              <a:lvl4pPr marL="1600200" indent="-228600">
                <a:spcBef>
                  <a:spcPct val="20000"/>
                </a:spcBef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4pPr>
              <a:lvl5pPr marL="2057400" indent="-228600">
                <a:spcBef>
                  <a:spcPct val="20000"/>
                </a:spcBef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9pPr>
            </a:lstStyle>
            <a:p>
              <a:pPr eaLnBrk="0" hangingPunct="0">
                <a:spcBef>
                  <a:spcPct val="0"/>
                </a:spcBef>
                <a:buClrTx/>
                <a:buFontTx/>
                <a:buNone/>
                <a:defRPr/>
              </a:pPr>
              <a:endParaRPr lang="en-US" altLang="en-US" sz="3200" b="1">
                <a:solidFill>
                  <a:schemeClr val="bg1"/>
                </a:solidFill>
                <a:ea typeface="Geneva"/>
              </a:endParaRPr>
            </a:p>
          </p:txBody>
        </p:sp>
        <p:sp>
          <p:nvSpPr>
            <p:cNvPr id="26656" name="TextBox 61"/>
            <p:cNvSpPr txBox="1">
              <a:spLocks noChangeArrowheads="1"/>
            </p:cNvSpPr>
            <p:nvPr/>
          </p:nvSpPr>
          <p:spPr bwMode="auto">
            <a:xfrm>
              <a:off x="1280574" y="2386719"/>
              <a:ext cx="2592288" cy="830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86BD30"/>
                </a:buClr>
                <a:buChar char="•"/>
                <a:defRPr sz="2400">
                  <a:solidFill>
                    <a:srgbClr val="000000"/>
                  </a:solidFill>
                  <a:latin typeface="Arial" pitchFamily="34" charset="0"/>
                  <a:ea typeface="ＭＳ Ｐゴシック" pitchFamily="34" charset="-128"/>
                  <a:cs typeface="Geneva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GB" altLang="en-US" b="1" dirty="0" smtClean="0">
                  <a:solidFill>
                    <a:schemeClr val="bg1"/>
                  </a:solidFill>
                </a:rPr>
                <a:t>Data Management</a:t>
              </a:r>
              <a:endParaRPr lang="en-US" altLang="en-US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074" name="Picture 2" descr="Image result for programmi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" r="29032"/>
          <a:stretch/>
        </p:blipFill>
        <p:spPr bwMode="auto">
          <a:xfrm>
            <a:off x="148856" y="2270155"/>
            <a:ext cx="1073888" cy="1008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639" name="Group 87"/>
          <p:cNvGrpSpPr>
            <a:grpSpLocks/>
          </p:cNvGrpSpPr>
          <p:nvPr/>
        </p:nvGrpSpPr>
        <p:grpSpPr bwMode="auto">
          <a:xfrm>
            <a:off x="5112222" y="4354251"/>
            <a:ext cx="3276202" cy="1883061"/>
            <a:chOff x="4978873" y="4102454"/>
            <a:chExt cx="3276796" cy="1882807"/>
          </a:xfrm>
        </p:grpSpPr>
        <p:pic>
          <p:nvPicPr>
            <p:cNvPr id="26640" name="Picture 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8873" y="4406122"/>
              <a:ext cx="1742210" cy="1579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41" name="TextBox 51"/>
            <p:cNvSpPr txBox="1">
              <a:spLocks noChangeArrowheads="1"/>
            </p:cNvSpPr>
            <p:nvPr/>
          </p:nvSpPr>
          <p:spPr bwMode="auto">
            <a:xfrm>
              <a:off x="5124925" y="4102454"/>
              <a:ext cx="313074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86BD30"/>
                </a:buClr>
                <a:buChar char="•"/>
                <a:defRPr sz="2400">
                  <a:solidFill>
                    <a:srgbClr val="000000"/>
                  </a:solidFill>
                  <a:latin typeface="Arial" pitchFamily="34" charset="0"/>
                  <a:ea typeface="ＭＳ Ｐゴシック" pitchFamily="34" charset="-128"/>
                  <a:cs typeface="Geneva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600" b="1" dirty="0" smtClean="0"/>
                <a:t>protein-to-structure </a:t>
              </a:r>
              <a:endParaRPr lang="en-GB" altLang="en-US" sz="1600" b="1" dirty="0"/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600" b="1" dirty="0"/>
                <a:t>	        pipelines</a:t>
              </a:r>
              <a:endParaRPr lang="en-US" altLang="en-US" sz="1200" dirty="0">
                <a:solidFill>
                  <a:srgbClr val="DF001A"/>
                </a:solidFill>
              </a:endParaRPr>
            </a:p>
          </p:txBody>
        </p:sp>
      </p:grpSp>
      <p:sp>
        <p:nvSpPr>
          <p:cNvPr id="67" name="Title 1"/>
          <p:cNvSpPr txBox="1">
            <a:spLocks/>
          </p:cNvSpPr>
          <p:nvPr/>
        </p:nvSpPr>
        <p:spPr bwMode="auto">
          <a:xfrm>
            <a:off x="251520" y="116632"/>
            <a:ext cx="822960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lr>
                <a:srgbClr val="86BD30"/>
              </a:buClr>
              <a:buChar char="•"/>
              <a:defRPr sz="2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Geneva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3200" b="1" dirty="0" smtClean="0">
                <a:solidFill>
                  <a:srgbClr val="529A43"/>
                </a:solidFill>
              </a:rPr>
              <a:t>Marquez </a:t>
            </a:r>
            <a:r>
              <a:rPr lang="en-GB" altLang="en-US" sz="3200" b="1" dirty="0">
                <a:solidFill>
                  <a:srgbClr val="529A43"/>
                </a:solidFill>
              </a:rPr>
              <a:t>Team, </a:t>
            </a:r>
            <a:r>
              <a:rPr lang="en-GB" altLang="en-US" sz="1800" b="1" i="1" dirty="0">
                <a:solidFill>
                  <a:srgbClr val="529A43"/>
                </a:solidFill>
              </a:rPr>
              <a:t>EMBL Grenoble Outstation</a:t>
            </a:r>
            <a:endParaRPr lang="en-US" altLang="en-US" sz="3200" b="1" i="1" dirty="0">
              <a:solidFill>
                <a:srgbClr val="529A43"/>
              </a:solidFill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670" y="1968428"/>
            <a:ext cx="2823501" cy="71690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27847" y="2714955"/>
            <a:ext cx="1790476" cy="86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4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4" y="1412776"/>
            <a:ext cx="4325243" cy="9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1747" name="Picture 5" descr="M:\work\pymol_stuff\cdk2_talk\cdk2_AA00139638_1_povray_edi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0" y="4799974"/>
            <a:ext cx="1354138" cy="13541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550" y="3937227"/>
            <a:ext cx="4286842" cy="9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253" y="2659641"/>
            <a:ext cx="4138854" cy="9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3" name="Freeform 42"/>
          <p:cNvSpPr/>
          <p:nvPr/>
        </p:nvSpPr>
        <p:spPr>
          <a:xfrm>
            <a:off x="3316288" y="2989607"/>
            <a:ext cx="4408487" cy="890588"/>
          </a:xfrm>
          <a:custGeom>
            <a:avLst/>
            <a:gdLst>
              <a:gd name="connsiteX0" fmla="*/ 0 w 4408164"/>
              <a:gd name="connsiteY0" fmla="*/ 0 h 890533"/>
              <a:gd name="connsiteX1" fmla="*/ 4408164 w 4408164"/>
              <a:gd name="connsiteY1" fmla="*/ 0 h 890533"/>
              <a:gd name="connsiteX2" fmla="*/ 4408164 w 4408164"/>
              <a:gd name="connsiteY2" fmla="*/ 890533 h 890533"/>
              <a:gd name="connsiteX3" fmla="*/ 0 w 4408164"/>
              <a:gd name="connsiteY3" fmla="*/ 890533 h 890533"/>
              <a:gd name="connsiteX4" fmla="*/ 0 w 4408164"/>
              <a:gd name="connsiteY4" fmla="*/ 0 h 890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8164" h="890533">
                <a:moveTo>
                  <a:pt x="0" y="0"/>
                </a:moveTo>
                <a:lnTo>
                  <a:pt x="4408164" y="0"/>
                </a:lnTo>
                <a:lnTo>
                  <a:pt x="4408164" y="890533"/>
                </a:lnTo>
                <a:lnTo>
                  <a:pt x="0" y="8905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53340" tIns="53340" rIns="53340" bIns="53340" spcCol="1270" anchor="ctr"/>
          <a:lstStyle/>
          <a:p>
            <a:pPr marL="114300" lvl="1" indent="-114300" defTabSz="622300" eaLnBrk="1" hangingPunct="1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endParaRPr lang="en-GB" sz="1400" b="1" dirty="0"/>
          </a:p>
        </p:txBody>
      </p:sp>
      <p:sp>
        <p:nvSpPr>
          <p:cNvPr id="44" name="Freeform 43"/>
          <p:cNvSpPr/>
          <p:nvPr/>
        </p:nvSpPr>
        <p:spPr>
          <a:xfrm>
            <a:off x="5961063" y="3780182"/>
            <a:ext cx="1763712" cy="890588"/>
          </a:xfrm>
          <a:custGeom>
            <a:avLst/>
            <a:gdLst>
              <a:gd name="connsiteX0" fmla="*/ 0 w 1764261"/>
              <a:gd name="connsiteY0" fmla="*/ 0 h 890533"/>
              <a:gd name="connsiteX1" fmla="*/ 1764261 w 1764261"/>
              <a:gd name="connsiteY1" fmla="*/ 0 h 890533"/>
              <a:gd name="connsiteX2" fmla="*/ 1764261 w 1764261"/>
              <a:gd name="connsiteY2" fmla="*/ 890533 h 890533"/>
              <a:gd name="connsiteX3" fmla="*/ 0 w 1764261"/>
              <a:gd name="connsiteY3" fmla="*/ 890533 h 890533"/>
              <a:gd name="connsiteX4" fmla="*/ 0 w 1764261"/>
              <a:gd name="connsiteY4" fmla="*/ 0 h 890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4261" h="890533">
                <a:moveTo>
                  <a:pt x="0" y="0"/>
                </a:moveTo>
                <a:lnTo>
                  <a:pt x="1764261" y="0"/>
                </a:lnTo>
                <a:lnTo>
                  <a:pt x="1764261" y="890533"/>
                </a:lnTo>
                <a:lnTo>
                  <a:pt x="0" y="8905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53340" tIns="53340" rIns="53340" bIns="53340" spcCol="1270" anchor="ctr"/>
          <a:lstStyle/>
          <a:p>
            <a:pPr marL="114300" lvl="1" indent="-114300" defTabSz="622300" eaLnBrk="1" hangingPunct="1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endParaRPr lang="en-GB" sz="1400" dirty="0"/>
          </a:p>
        </p:txBody>
      </p:sp>
      <p:sp>
        <p:nvSpPr>
          <p:cNvPr id="45" name="TextBox 21"/>
          <p:cNvSpPr txBox="1">
            <a:spLocks noChangeArrowheads="1"/>
          </p:cNvSpPr>
          <p:nvPr/>
        </p:nvSpPr>
        <p:spPr bwMode="auto">
          <a:xfrm>
            <a:off x="6931025" y="5058120"/>
            <a:ext cx="863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86BD30"/>
              </a:buClr>
              <a:buChar char="•"/>
              <a:defRPr sz="2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Geneva"/>
              </a:defRPr>
            </a:lvl1pPr>
            <a:lvl2pPr marL="742950" indent="-28575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28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Hits</a:t>
            </a:r>
            <a:endParaRPr lang="en-US" altLang="en-US" sz="2800" dirty="0" smtClean="0">
              <a:solidFill>
                <a:schemeClr val="accent4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6" name="Bent Arrow 45"/>
          <p:cNvSpPr/>
          <p:nvPr/>
        </p:nvSpPr>
        <p:spPr bwMode="auto">
          <a:xfrm rot="5400000">
            <a:off x="4506119" y="2012501"/>
            <a:ext cx="503237" cy="86677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33951"/>
            </a:avLst>
          </a:prstGeom>
          <a:solidFill>
            <a:schemeClr val="bg1">
              <a:lumMod val="75000"/>
            </a:schemeClr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Geneva" pitchFamily="-112" charset="0"/>
            </a:endParaRPr>
          </a:p>
        </p:txBody>
      </p:sp>
      <p:sp>
        <p:nvSpPr>
          <p:cNvPr id="47" name="Bent Arrow 46"/>
          <p:cNvSpPr/>
          <p:nvPr/>
        </p:nvSpPr>
        <p:spPr bwMode="auto">
          <a:xfrm rot="5400000">
            <a:off x="6172994" y="3287263"/>
            <a:ext cx="503238" cy="86677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33951"/>
            </a:avLst>
          </a:prstGeom>
          <a:solidFill>
            <a:schemeClr val="bg1">
              <a:lumMod val="75000"/>
            </a:schemeClr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pitchFamily="-112" charset="0"/>
              <a:ea typeface="Geneva" pitchFamily="-112" charset="0"/>
            </a:endParaRPr>
          </a:p>
        </p:txBody>
      </p:sp>
      <p:sp>
        <p:nvSpPr>
          <p:cNvPr id="48" name="Bent Arrow 47"/>
          <p:cNvSpPr/>
          <p:nvPr/>
        </p:nvSpPr>
        <p:spPr bwMode="auto">
          <a:xfrm flipV="1">
            <a:off x="6469063" y="4764432"/>
            <a:ext cx="569912" cy="642938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33951"/>
            </a:avLst>
          </a:prstGeom>
          <a:solidFill>
            <a:schemeClr val="bg1">
              <a:lumMod val="75000"/>
            </a:schemeClr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Geneva" pitchFamily="-112" charset="0"/>
            </a:endParaRPr>
          </a:p>
        </p:txBody>
      </p:sp>
      <p:sp>
        <p:nvSpPr>
          <p:cNvPr id="31756" name="TextBox 16"/>
          <p:cNvSpPr txBox="1">
            <a:spLocks noChangeArrowheads="1"/>
          </p:cNvSpPr>
          <p:nvPr/>
        </p:nvSpPr>
        <p:spPr bwMode="auto">
          <a:xfrm>
            <a:off x="228600" y="2357782"/>
            <a:ext cx="28051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6BD30"/>
              </a:buClr>
              <a:buChar char="•"/>
              <a:defRPr sz="2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200" i="1" dirty="0" smtClean="0">
                <a:solidFill>
                  <a:schemeClr val="accent4"/>
                </a:solidFill>
              </a:rPr>
              <a:t>High-Throughput </a:t>
            </a:r>
            <a:r>
              <a:rPr lang="en-GB" altLang="en-US" sz="1200" i="1" dirty="0">
                <a:solidFill>
                  <a:schemeClr val="accent4"/>
                </a:solidFill>
              </a:rPr>
              <a:t>crystallization</a:t>
            </a:r>
            <a:endParaRPr lang="en-US" altLang="en-US" sz="1200" i="1" dirty="0">
              <a:solidFill>
                <a:schemeClr val="accent4"/>
              </a:solidFill>
            </a:endParaRPr>
          </a:p>
        </p:txBody>
      </p:sp>
      <p:sp>
        <p:nvSpPr>
          <p:cNvPr id="31757" name="TextBox 67"/>
          <p:cNvSpPr txBox="1">
            <a:spLocks noChangeArrowheads="1"/>
          </p:cNvSpPr>
          <p:nvPr/>
        </p:nvSpPr>
        <p:spPr bwMode="auto">
          <a:xfrm>
            <a:off x="2163763" y="3607145"/>
            <a:ext cx="37973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6BD30"/>
              </a:buClr>
              <a:buChar char="•"/>
              <a:defRPr sz="2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200" i="1" dirty="0">
                <a:solidFill>
                  <a:schemeClr val="accent4"/>
                </a:solidFill>
              </a:rPr>
              <a:t>Automated crystal harvesting &amp; soaking</a:t>
            </a:r>
            <a:endParaRPr lang="en-US" altLang="en-US" sz="1200" i="1" dirty="0">
              <a:solidFill>
                <a:schemeClr val="accent4"/>
              </a:solidFill>
            </a:endParaRPr>
          </a:p>
        </p:txBody>
      </p:sp>
      <p:sp>
        <p:nvSpPr>
          <p:cNvPr id="31758" name="TextBox 68"/>
          <p:cNvSpPr txBox="1">
            <a:spLocks noChangeArrowheads="1"/>
          </p:cNvSpPr>
          <p:nvPr/>
        </p:nvSpPr>
        <p:spPr bwMode="auto">
          <a:xfrm>
            <a:off x="4405313" y="4866032"/>
            <a:ext cx="21426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86BD30"/>
              </a:buClr>
              <a:buChar char="•"/>
              <a:defRPr sz="2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200" i="1" dirty="0">
                <a:solidFill>
                  <a:schemeClr val="accent4"/>
                </a:solidFill>
              </a:rPr>
              <a:t>Automated data collection </a:t>
            </a:r>
            <a:endParaRPr lang="en-GB" altLang="en-US" sz="1200" i="1" dirty="0" smtClean="0">
              <a:solidFill>
                <a:schemeClr val="accent4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200" i="1" dirty="0" smtClean="0">
                <a:solidFill>
                  <a:schemeClr val="accent4"/>
                </a:solidFill>
              </a:rPr>
              <a:t>&amp; </a:t>
            </a:r>
            <a:r>
              <a:rPr lang="en-GB" altLang="en-US" sz="1200" i="1" dirty="0">
                <a:solidFill>
                  <a:schemeClr val="accent4"/>
                </a:solidFill>
              </a:rPr>
              <a:t>data processing</a:t>
            </a:r>
            <a:endParaRPr lang="en-US" altLang="en-US" sz="1200" i="1" dirty="0">
              <a:solidFill>
                <a:schemeClr val="accent4"/>
              </a:solidFill>
            </a:endParaRPr>
          </a:p>
        </p:txBody>
      </p:sp>
      <p:pic>
        <p:nvPicPr>
          <p:cNvPr id="31762" name="Picture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170" y="5549051"/>
            <a:ext cx="2695005" cy="400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63" name="Rectangle 1"/>
          <p:cNvSpPr>
            <a:spLocks noChangeArrowheads="1"/>
          </p:cNvSpPr>
          <p:nvPr/>
        </p:nvSpPr>
        <p:spPr bwMode="auto">
          <a:xfrm>
            <a:off x="449263" y="841375"/>
            <a:ext cx="36433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86BD30"/>
              </a:buClr>
              <a:buChar char="•"/>
              <a:defRPr sz="2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GB" altLang="en-US" sz="1600" b="1" i="1" dirty="0">
                <a:solidFill>
                  <a:schemeClr val="accent4"/>
                </a:solidFill>
              </a:rPr>
              <a:t>Fully Automated Remote controlled</a:t>
            </a:r>
          </a:p>
        </p:txBody>
      </p:sp>
      <p:pic>
        <p:nvPicPr>
          <p:cNvPr id="31767" name="Picture 2" descr="http://www.geologie.ens.fr/%7Eougier/Logo-ESRF_220pixel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013" y="949450"/>
            <a:ext cx="905500" cy="111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itle 1"/>
          <p:cNvSpPr txBox="1">
            <a:spLocks/>
          </p:cNvSpPr>
          <p:nvPr/>
        </p:nvSpPr>
        <p:spPr bwMode="auto">
          <a:xfrm>
            <a:off x="311497" y="65411"/>
            <a:ext cx="889248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lr>
                <a:srgbClr val="86BD30"/>
              </a:buClr>
              <a:buChar char="•"/>
              <a:defRPr sz="2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Geneva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3200" b="1" dirty="0" smtClean="0">
                <a:solidFill>
                  <a:srgbClr val="529A43"/>
                </a:solidFill>
              </a:rPr>
              <a:t>Integrated Protein-to-Structure Pipelines</a:t>
            </a:r>
            <a:endParaRPr lang="en-US" altLang="en-US" sz="3200" b="1" i="1" dirty="0">
              <a:solidFill>
                <a:srgbClr val="529A43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702" y="1171175"/>
            <a:ext cx="1947123" cy="8385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58" y="4226423"/>
            <a:ext cx="2823501" cy="71690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110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 txBox="1">
            <a:spLocks/>
          </p:cNvSpPr>
          <p:nvPr/>
        </p:nvSpPr>
        <p:spPr bwMode="auto">
          <a:xfrm>
            <a:off x="457200" y="224222"/>
            <a:ext cx="822960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lr>
                <a:srgbClr val="86BD30"/>
              </a:buClr>
              <a:buChar char="•"/>
              <a:defRPr sz="2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Geneva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3200" b="1" dirty="0" smtClean="0">
                <a:solidFill>
                  <a:srgbClr val="529A43"/>
                </a:solidFill>
              </a:rPr>
              <a:t>Home Lab - Synchrotron communication</a:t>
            </a:r>
            <a:endParaRPr lang="en-US" altLang="en-US" sz="1800" b="1" i="1" dirty="0">
              <a:solidFill>
                <a:srgbClr val="529A43"/>
              </a:solidFill>
            </a:endParaRPr>
          </a:p>
        </p:txBody>
      </p:sp>
      <p:sp>
        <p:nvSpPr>
          <p:cNvPr id="22" name="TextBox 11"/>
          <p:cNvSpPr txBox="1">
            <a:spLocks noChangeArrowheads="1"/>
          </p:cNvSpPr>
          <p:nvPr/>
        </p:nvSpPr>
        <p:spPr bwMode="auto">
          <a:xfrm>
            <a:off x="402832" y="2777602"/>
            <a:ext cx="8280000" cy="4969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86BD30"/>
              </a:buClr>
              <a:buChar char="•"/>
              <a:defRPr sz="2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pPr marL="342900" indent="-342900"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q"/>
            </a:pPr>
            <a:r>
              <a:rPr lang="en-GB" altLang="en-US" sz="2000" b="1" dirty="0" smtClean="0"/>
              <a:t>Direct link between crystallization and data collection results</a:t>
            </a:r>
          </a:p>
        </p:txBody>
      </p:sp>
      <p:sp>
        <p:nvSpPr>
          <p:cNvPr id="24" name="TextBox 11"/>
          <p:cNvSpPr txBox="1">
            <a:spLocks noChangeArrowheads="1"/>
          </p:cNvSpPr>
          <p:nvPr/>
        </p:nvSpPr>
        <p:spPr bwMode="auto">
          <a:xfrm>
            <a:off x="395536" y="3951952"/>
            <a:ext cx="8280000" cy="158812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xtLst/>
        </p:spPr>
        <p:txBody>
          <a:bodyPr wrap="square">
            <a:spAutoFit/>
          </a:bodyPr>
          <a:lstStyle>
            <a:defPPr>
              <a:defRPr lang="de-DE"/>
            </a:defPPr>
            <a:lvl1pPr marL="342900" indent="-342900">
              <a:lnSpc>
                <a:spcPct val="150000"/>
              </a:lnSpc>
              <a:buClrTx/>
              <a:buFont typeface="Wingdings" panose="05000000000000000000" pitchFamily="2" charset="2"/>
              <a:buChar char="q"/>
              <a:defRPr b="1">
                <a:solidFill>
                  <a:srgbClr val="000000"/>
                </a:solidFill>
                <a:ea typeface="ＭＳ Ｐゴシック" pitchFamily="34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ea typeface="Geneva" charset="0"/>
                <a:cs typeface="Geneva" charset="0"/>
              </a:defRPr>
            </a:lvl9pPr>
          </a:lstStyle>
          <a:p>
            <a:r>
              <a:rPr lang="en-GB" altLang="en-US" sz="2000" dirty="0" smtClean="0"/>
              <a:t>Supporting automated applications</a:t>
            </a:r>
          </a:p>
          <a:p>
            <a:pPr lvl="1"/>
            <a:r>
              <a:rPr lang="en-GB" altLang="en-US" sz="1800" dirty="0"/>
              <a:t>L</a:t>
            </a:r>
            <a:r>
              <a:rPr lang="en-GB" altLang="en-US" sz="1800" dirty="0" smtClean="0"/>
              <a:t>arge scale fragment screening</a:t>
            </a:r>
          </a:p>
          <a:p>
            <a:pPr lvl="1"/>
            <a:r>
              <a:rPr lang="en-GB" altLang="en-US" sz="1800" dirty="0" smtClean="0"/>
              <a:t>Complex sample processing and data analysis</a:t>
            </a:r>
            <a:endParaRPr lang="en-GB" altLang="en-US" sz="1800" dirty="0"/>
          </a:p>
          <a:p>
            <a:pPr lvl="1"/>
            <a:r>
              <a:rPr lang="en-GB" altLang="en-US" sz="1800" dirty="0" smtClean="0"/>
              <a:t>…</a:t>
            </a: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395536" y="1053743"/>
            <a:ext cx="8280000" cy="121879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xtLst/>
        </p:spPr>
        <p:txBody>
          <a:bodyPr wrap="square">
            <a:spAutoFit/>
          </a:bodyPr>
          <a:lstStyle>
            <a:defPPr>
              <a:defRPr lang="de-DE"/>
            </a:defPPr>
            <a:lvl1pPr marL="342900" indent="-342900">
              <a:lnSpc>
                <a:spcPct val="150000"/>
              </a:lnSpc>
              <a:buClrTx/>
              <a:buFont typeface="Wingdings" panose="05000000000000000000" pitchFamily="2" charset="2"/>
              <a:buChar char="q"/>
              <a:defRPr b="1">
                <a:solidFill>
                  <a:srgbClr val="000000"/>
                </a:solidFill>
                <a:ea typeface="ＭＳ Ｐゴシック" pitchFamily="34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ea typeface="Geneva" charset="0"/>
                <a:cs typeface="Geneva" charset="0"/>
              </a:defRPr>
            </a:lvl9pPr>
          </a:lstStyle>
          <a:p>
            <a:r>
              <a:rPr lang="en-GB" altLang="en-US" sz="2000" dirty="0" smtClean="0"/>
              <a:t>Automated data tracking </a:t>
            </a:r>
          </a:p>
          <a:p>
            <a:pPr lvl="1"/>
            <a:r>
              <a:rPr lang="en-GB" altLang="en-US" sz="1800" dirty="0" smtClean="0"/>
              <a:t>easier to handle many samples</a:t>
            </a:r>
          </a:p>
          <a:p>
            <a:pPr lvl="1"/>
            <a:r>
              <a:rPr lang="en-GB" altLang="en-US" sz="1800" dirty="0" smtClean="0"/>
              <a:t>reducing </a:t>
            </a:r>
            <a:r>
              <a:rPr lang="en-GB" altLang="en-US" sz="1800" dirty="0"/>
              <a:t>human </a:t>
            </a:r>
            <a:r>
              <a:rPr lang="en-GB" altLang="en-US" sz="1800" dirty="0" smtClean="0"/>
              <a:t>error</a:t>
            </a:r>
            <a:endParaRPr lang="en-GB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65217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Arc 56"/>
          <p:cNvSpPr/>
          <p:nvPr/>
        </p:nvSpPr>
        <p:spPr bwMode="auto">
          <a:xfrm rot="15773632" flipH="1" flipV="1">
            <a:off x="7686504" y="2117718"/>
            <a:ext cx="1501757" cy="866417"/>
          </a:xfrm>
          <a:prstGeom prst="arc">
            <a:avLst>
              <a:gd name="adj1" fmla="val 11853462"/>
              <a:gd name="adj2" fmla="val 612355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5489575" y="609600"/>
            <a:ext cx="4518025" cy="1822450"/>
            <a:chOff x="5490212" y="609600"/>
            <a:chExt cx="4517080" cy="1822841"/>
          </a:xfrm>
        </p:grpSpPr>
        <p:grpSp>
          <p:nvGrpSpPr>
            <p:cNvPr id="43042" name="Group 10"/>
            <p:cNvGrpSpPr>
              <a:grpSpLocks/>
            </p:cNvGrpSpPr>
            <p:nvPr/>
          </p:nvGrpSpPr>
          <p:grpSpPr bwMode="auto">
            <a:xfrm>
              <a:off x="6477000" y="609600"/>
              <a:ext cx="3530292" cy="1329647"/>
              <a:chOff x="6477000" y="609600"/>
              <a:chExt cx="3530292" cy="1329647"/>
            </a:xfrm>
          </p:grpSpPr>
          <p:pic>
            <p:nvPicPr>
              <p:cNvPr id="43043" name="Picture 2" descr="https://embl.fr/htxlabj3/images/TSA%20menu%203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863" r="41772" b="30392"/>
              <a:stretch>
                <a:fillRect/>
              </a:stretch>
            </p:blipFill>
            <p:spPr bwMode="auto">
              <a:xfrm>
                <a:off x="6553200" y="609600"/>
                <a:ext cx="2050929" cy="1329647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044" name="Rectangle 40"/>
              <p:cNvSpPr>
                <a:spLocks noChangeArrowheads="1"/>
              </p:cNvSpPr>
              <p:nvPr/>
            </p:nvSpPr>
            <p:spPr bwMode="auto">
              <a:xfrm>
                <a:off x="6477000" y="872787"/>
                <a:ext cx="3530292" cy="3078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86BD30"/>
                  </a:buClr>
                  <a:buChar char="•"/>
                  <a:defRPr sz="2400">
                    <a:solidFill>
                      <a:srgbClr val="000000"/>
                    </a:solidFill>
                    <a:latin typeface="Arial" pitchFamily="34" charset="0"/>
                    <a:ea typeface="ＭＳ Ｐゴシック" pitchFamily="34" charset="-128"/>
                    <a:cs typeface="Geneva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86BD30"/>
                  </a:buClr>
                  <a:buFont typeface="Times" pitchFamily="18" charset="0"/>
                  <a:buChar char="•"/>
                  <a:defRPr sz="2000">
                    <a:solidFill>
                      <a:srgbClr val="000000"/>
                    </a:solidFill>
                    <a:latin typeface="Arial" pitchFamily="34" charset="0"/>
                    <a:ea typeface="Geneva"/>
                    <a:cs typeface="Geneva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86BD30"/>
                  </a:buClr>
                  <a:buFont typeface="Times" pitchFamily="18" charset="0"/>
                  <a:buChar char="•"/>
                  <a:defRPr sz="2000">
                    <a:solidFill>
                      <a:srgbClr val="000000"/>
                    </a:solidFill>
                    <a:latin typeface="Arial" pitchFamily="34" charset="0"/>
                    <a:ea typeface="Geneva"/>
                    <a:cs typeface="Geneva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86BD30"/>
                  </a:buClr>
                  <a:buFont typeface="Times" pitchFamily="18" charset="0"/>
                  <a:buChar char="•"/>
                  <a:defRPr sz="2000">
                    <a:solidFill>
                      <a:srgbClr val="000000"/>
                    </a:solidFill>
                    <a:latin typeface="Arial" pitchFamily="34" charset="0"/>
                    <a:ea typeface="Geneva"/>
                    <a:cs typeface="Geneva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86BD30"/>
                  </a:buClr>
                  <a:buFont typeface="Times" pitchFamily="18" charset="0"/>
                  <a:buChar char="•"/>
                  <a:defRPr sz="2000">
                    <a:solidFill>
                      <a:srgbClr val="000000"/>
                    </a:solidFill>
                    <a:latin typeface="Arial" pitchFamily="34" charset="0"/>
                    <a:ea typeface="Geneva"/>
                    <a:cs typeface="Geneva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6BD30"/>
                  </a:buClr>
                  <a:buFont typeface="Times" pitchFamily="18" charset="0"/>
                  <a:buChar char="•"/>
                  <a:defRPr sz="2000">
                    <a:solidFill>
                      <a:srgbClr val="000000"/>
                    </a:solidFill>
                    <a:latin typeface="Arial" pitchFamily="34" charset="0"/>
                    <a:ea typeface="Geneva"/>
                    <a:cs typeface="Geneva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6BD30"/>
                  </a:buClr>
                  <a:buFont typeface="Times" pitchFamily="18" charset="0"/>
                  <a:buChar char="•"/>
                  <a:defRPr sz="2000">
                    <a:solidFill>
                      <a:srgbClr val="000000"/>
                    </a:solidFill>
                    <a:latin typeface="Arial" pitchFamily="34" charset="0"/>
                    <a:ea typeface="Geneva"/>
                    <a:cs typeface="Geneva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6BD30"/>
                  </a:buClr>
                  <a:buFont typeface="Times" pitchFamily="18" charset="0"/>
                  <a:buChar char="•"/>
                  <a:defRPr sz="2000">
                    <a:solidFill>
                      <a:srgbClr val="000000"/>
                    </a:solidFill>
                    <a:latin typeface="Arial" pitchFamily="34" charset="0"/>
                    <a:ea typeface="Geneva"/>
                    <a:cs typeface="Geneva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86BD30"/>
                  </a:buClr>
                  <a:buFont typeface="Times" pitchFamily="18" charset="0"/>
                  <a:buChar char="•"/>
                  <a:defRPr sz="2000">
                    <a:solidFill>
                      <a:srgbClr val="000000"/>
                    </a:solidFill>
                    <a:latin typeface="Arial" pitchFamily="34" charset="0"/>
                    <a:ea typeface="Geneva"/>
                    <a:cs typeface="Geneva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GB" altLang="en-US" sz="1400" b="1">
                    <a:solidFill>
                      <a:srgbClr val="FF0000"/>
                    </a:solidFill>
                  </a:rPr>
                  <a:t>QC</a:t>
                </a:r>
              </a:p>
            </p:txBody>
          </p:sp>
        </p:grpSp>
        <p:sp>
          <p:nvSpPr>
            <p:cNvPr id="48" name="Arc 47"/>
            <p:cNvSpPr/>
            <p:nvPr/>
          </p:nvSpPr>
          <p:spPr>
            <a:xfrm rot="6149722" flipH="1" flipV="1">
              <a:off x="5670014" y="642568"/>
              <a:ext cx="1610070" cy="1969676"/>
            </a:xfrm>
            <a:prstGeom prst="arc">
              <a:avLst>
                <a:gd name="adj1" fmla="val 12388287"/>
                <a:gd name="adj2" fmla="val 21032679"/>
              </a:avLst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</p:grpSp>
      <p:pic>
        <p:nvPicPr>
          <p:cNvPr id="4303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" t="27429" r="52049" b="48756"/>
          <a:stretch>
            <a:fillRect/>
          </a:stretch>
        </p:blipFill>
        <p:spPr bwMode="auto">
          <a:xfrm>
            <a:off x="1904295" y="685800"/>
            <a:ext cx="3505138" cy="113278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2185988" y="1219200"/>
            <a:ext cx="6043612" cy="2206625"/>
            <a:chOff x="2185847" y="1219200"/>
            <a:chExt cx="6043753" cy="2206318"/>
          </a:xfrm>
        </p:grpSpPr>
        <p:grpSp>
          <p:nvGrpSpPr>
            <p:cNvPr id="43033" name="Group 2"/>
            <p:cNvGrpSpPr>
              <a:grpSpLocks/>
            </p:cNvGrpSpPr>
            <p:nvPr/>
          </p:nvGrpSpPr>
          <p:grpSpPr bwMode="auto">
            <a:xfrm>
              <a:off x="2971800" y="1219200"/>
              <a:ext cx="5257800" cy="2206318"/>
              <a:chOff x="2971800" y="1219200"/>
              <a:chExt cx="5257800" cy="2206318"/>
            </a:xfrm>
          </p:grpSpPr>
          <p:pic>
            <p:nvPicPr>
              <p:cNvPr id="43035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80" t="11905" r="27618" b="22571"/>
              <a:stretch>
                <a:fillRect/>
              </a:stretch>
            </p:blipFill>
            <p:spPr bwMode="auto">
              <a:xfrm>
                <a:off x="2971800" y="1219200"/>
                <a:ext cx="3386468" cy="1981200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036" name="Picture 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173" t="35048" r="26021" b="12381"/>
              <a:stretch>
                <a:fillRect/>
              </a:stretch>
            </p:blipFill>
            <p:spPr bwMode="auto">
              <a:xfrm>
                <a:off x="5943600" y="2003118"/>
                <a:ext cx="2286000" cy="1422400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3034" name="Rectangle 37"/>
            <p:cNvSpPr>
              <a:spLocks noChangeArrowheads="1"/>
            </p:cNvSpPr>
            <p:nvPr/>
          </p:nvSpPr>
          <p:spPr bwMode="auto">
            <a:xfrm>
              <a:off x="2185847" y="1249138"/>
              <a:ext cx="3530292" cy="307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86BD30"/>
                </a:buClr>
                <a:buChar char="•"/>
                <a:defRPr sz="2400">
                  <a:solidFill>
                    <a:srgbClr val="000000"/>
                  </a:solidFill>
                  <a:latin typeface="Arial" pitchFamily="34" charset="0"/>
                  <a:ea typeface="ＭＳ Ｐゴシック" pitchFamily="34" charset="-128"/>
                  <a:cs typeface="Geneva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400" b="1">
                  <a:solidFill>
                    <a:srgbClr val="FF0000"/>
                  </a:solidFill>
                </a:rPr>
                <a:t>Scoring</a:t>
              </a:r>
            </a:p>
          </p:txBody>
        </p:sp>
      </p:grpSp>
      <p:grpSp>
        <p:nvGrpSpPr>
          <p:cNvPr id="43030" name="Group 11"/>
          <p:cNvGrpSpPr>
            <a:grpSpLocks/>
          </p:cNvGrpSpPr>
          <p:nvPr/>
        </p:nvGrpSpPr>
        <p:grpSpPr bwMode="auto">
          <a:xfrm>
            <a:off x="4665117" y="3185716"/>
            <a:ext cx="3733528" cy="1395412"/>
            <a:chOff x="5306285" y="2951387"/>
            <a:chExt cx="3733231" cy="1395911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7"/>
            <a:srcRect l="2258" t="16565" r="1783" b="13211"/>
            <a:stretch>
              <a:fillRect/>
            </a:stretch>
          </p:blipFill>
          <p:spPr>
            <a:xfrm>
              <a:off x="5329824" y="2951387"/>
              <a:ext cx="3709692" cy="1395911"/>
            </a:xfrm>
            <a:prstGeom prst="rect">
              <a:avLst/>
            </a:prstGeom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</p:pic>
        <p:sp>
          <p:nvSpPr>
            <p:cNvPr id="43032" name="Rectangle 41"/>
            <p:cNvSpPr>
              <a:spLocks noChangeArrowheads="1"/>
            </p:cNvSpPr>
            <p:nvPr/>
          </p:nvSpPr>
          <p:spPr bwMode="auto">
            <a:xfrm>
              <a:off x="5306285" y="2961416"/>
              <a:ext cx="2268902" cy="307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86BD30"/>
                </a:buClr>
                <a:buChar char="•"/>
                <a:defRPr sz="2400">
                  <a:solidFill>
                    <a:srgbClr val="000000"/>
                  </a:solidFill>
                  <a:latin typeface="Arial" pitchFamily="34" charset="0"/>
                  <a:ea typeface="ＭＳ Ｐゴシック" pitchFamily="34" charset="-128"/>
                  <a:cs typeface="Geneva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6BD30"/>
                </a:buClr>
                <a:buFont typeface="Times" pitchFamily="18" charset="0"/>
                <a:buChar char="•"/>
                <a:defRPr sz="2000">
                  <a:solidFill>
                    <a:srgbClr val="000000"/>
                  </a:solidFill>
                  <a:latin typeface="Arial" pitchFamily="34" charset="0"/>
                  <a:ea typeface="Geneva"/>
                  <a:cs typeface="Geneva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400" b="1" dirty="0">
                  <a:solidFill>
                    <a:srgbClr val="FF0000"/>
                  </a:solidFill>
                </a:rPr>
                <a:t>Hit </a:t>
              </a:r>
              <a:r>
                <a:rPr lang="en-GB" altLang="en-US" sz="1400" b="1" dirty="0" smtClean="0">
                  <a:solidFill>
                    <a:srgbClr val="FF0000"/>
                  </a:solidFill>
                </a:rPr>
                <a:t>optimization</a:t>
              </a:r>
              <a:endParaRPr lang="en-GB" alt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3014" name="Picture 4" descr="http://www.nextadvance.com/public/image/Snap-CapEppendorf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2" t="31947" r="6705" b="2832"/>
          <a:stretch>
            <a:fillRect/>
          </a:stretch>
        </p:blipFill>
        <p:spPr bwMode="auto">
          <a:xfrm>
            <a:off x="481013" y="874713"/>
            <a:ext cx="11430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" t="6310" r="2632" b="2840"/>
          <a:stretch>
            <a:fillRect/>
          </a:stretch>
        </p:blipFill>
        <p:spPr bwMode="auto">
          <a:xfrm>
            <a:off x="6934200" y="45720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 3"/>
          <p:cNvSpPr/>
          <p:nvPr/>
        </p:nvSpPr>
        <p:spPr>
          <a:xfrm rot="339879" flipV="1">
            <a:off x="804863" y="2101850"/>
            <a:ext cx="6527800" cy="3810000"/>
          </a:xfrm>
          <a:prstGeom prst="swooshArrow">
            <a:avLst>
              <a:gd name="adj1" fmla="val 18713"/>
              <a:gd name="adj2" fmla="val 25000"/>
            </a:avLst>
          </a:prstGeom>
          <a:ln>
            <a:solidFill>
              <a:schemeClr val="tx2"/>
            </a:solidFill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eaLnBrk="0" hangingPunct="0">
              <a:defRPr/>
            </a:pPr>
            <a:endParaRPr lang="en-US" dirty="0"/>
          </a:p>
        </p:txBody>
      </p:sp>
      <p:pic>
        <p:nvPicPr>
          <p:cNvPr id="43017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t="11667" r="20833" b="20000"/>
          <a:stretch>
            <a:fillRect/>
          </a:stretch>
        </p:blipFill>
        <p:spPr bwMode="auto">
          <a:xfrm>
            <a:off x="5314950" y="4572000"/>
            <a:ext cx="781050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9" t="25905" r="44286" b="39047"/>
          <a:stretch>
            <a:fillRect/>
          </a:stretch>
        </p:blipFill>
        <p:spPr bwMode="auto">
          <a:xfrm>
            <a:off x="2514600" y="3581400"/>
            <a:ext cx="7318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3" t="21809" r="43333" b="46951"/>
          <a:stretch>
            <a:fillRect/>
          </a:stretch>
        </p:blipFill>
        <p:spPr bwMode="auto">
          <a:xfrm>
            <a:off x="3429000" y="4191000"/>
            <a:ext cx="7318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2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5" t="32475" r="41429" b="30952"/>
          <a:stretch>
            <a:fillRect/>
          </a:stretch>
        </p:blipFill>
        <p:spPr bwMode="auto">
          <a:xfrm>
            <a:off x="4343400" y="4495800"/>
            <a:ext cx="7318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4" name="TextBox 43"/>
          <p:cNvSpPr txBox="1">
            <a:spLocks noChangeArrowheads="1"/>
          </p:cNvSpPr>
          <p:nvPr/>
        </p:nvSpPr>
        <p:spPr bwMode="auto">
          <a:xfrm>
            <a:off x="76200" y="2895600"/>
            <a:ext cx="175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86BD30"/>
              </a:buClr>
              <a:buChar char="•"/>
              <a:defRPr sz="2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Geneva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>
                <a:solidFill>
                  <a:schemeClr val="accent1"/>
                </a:solidFill>
              </a:rPr>
              <a:t>Experiment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600" b="1" dirty="0">
                <a:solidFill>
                  <a:schemeClr val="accent1"/>
                </a:solidFill>
              </a:rPr>
              <a:t>          Design </a:t>
            </a:r>
            <a:endParaRPr lang="en-US" altLang="en-US" sz="1600" b="1" dirty="0">
              <a:solidFill>
                <a:schemeClr val="accent1"/>
              </a:solidFill>
            </a:endParaRPr>
          </a:p>
        </p:txBody>
      </p:sp>
      <p:sp>
        <p:nvSpPr>
          <p:cNvPr id="43025" name="TextBox 46"/>
          <p:cNvSpPr txBox="1">
            <a:spLocks noChangeArrowheads="1"/>
          </p:cNvSpPr>
          <p:nvPr/>
        </p:nvSpPr>
        <p:spPr bwMode="auto">
          <a:xfrm>
            <a:off x="1066800" y="4125913"/>
            <a:ext cx="1447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86BD30"/>
              </a:buClr>
              <a:buChar char="•"/>
              <a:defRPr sz="2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Geneva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>
                <a:solidFill>
                  <a:schemeClr val="accent1"/>
                </a:solidFill>
              </a:rPr>
              <a:t>Screening</a:t>
            </a:r>
          </a:p>
        </p:txBody>
      </p:sp>
      <p:sp>
        <p:nvSpPr>
          <p:cNvPr id="43026" name="TextBox 51"/>
          <p:cNvSpPr txBox="1">
            <a:spLocks noChangeArrowheads="1"/>
          </p:cNvSpPr>
          <p:nvPr/>
        </p:nvSpPr>
        <p:spPr bwMode="auto">
          <a:xfrm>
            <a:off x="3852863" y="5726113"/>
            <a:ext cx="24717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86BD30"/>
              </a:buClr>
              <a:buChar char="•"/>
              <a:defRPr sz="2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Geneva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>
                <a:solidFill>
                  <a:schemeClr val="accent1"/>
                </a:solidFill>
              </a:rPr>
              <a:t>Data Collection</a:t>
            </a:r>
          </a:p>
        </p:txBody>
      </p:sp>
      <p:sp>
        <p:nvSpPr>
          <p:cNvPr id="43027" name="TextBox 52"/>
          <p:cNvSpPr txBox="1">
            <a:spLocks noChangeArrowheads="1"/>
          </p:cNvSpPr>
          <p:nvPr/>
        </p:nvSpPr>
        <p:spPr bwMode="auto">
          <a:xfrm>
            <a:off x="2667000" y="4964113"/>
            <a:ext cx="1524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86BD30"/>
              </a:buClr>
              <a:buChar char="•"/>
              <a:defRPr sz="2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Geneva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>
                <a:solidFill>
                  <a:schemeClr val="accent1"/>
                </a:solidFill>
              </a:rPr>
              <a:t>Optimization</a:t>
            </a:r>
          </a:p>
        </p:txBody>
      </p:sp>
      <p:sp>
        <p:nvSpPr>
          <p:cNvPr id="49" name="Arc 48"/>
          <p:cNvSpPr/>
          <p:nvPr/>
        </p:nvSpPr>
        <p:spPr bwMode="auto">
          <a:xfrm rot="8017059" flipH="1" flipV="1">
            <a:off x="1350108" y="1790638"/>
            <a:ext cx="881185" cy="503798"/>
          </a:xfrm>
          <a:prstGeom prst="arc">
            <a:avLst>
              <a:gd name="adj1" fmla="val 12641144"/>
              <a:gd name="adj2" fmla="val 19881135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pic>
        <p:nvPicPr>
          <p:cNvPr id="43019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0" t="26357" r="36652" b="33900"/>
          <a:stretch>
            <a:fillRect/>
          </a:stretch>
        </p:blipFill>
        <p:spPr bwMode="auto">
          <a:xfrm>
            <a:off x="990600" y="2057400"/>
            <a:ext cx="7318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6" t="23619" r="42857" b="33714"/>
          <a:stretch>
            <a:fillRect/>
          </a:stretch>
        </p:blipFill>
        <p:spPr bwMode="auto">
          <a:xfrm>
            <a:off x="1676400" y="2895600"/>
            <a:ext cx="7318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itle 1"/>
          <p:cNvSpPr txBox="1">
            <a:spLocks/>
          </p:cNvSpPr>
          <p:nvPr/>
        </p:nvSpPr>
        <p:spPr bwMode="auto">
          <a:xfrm>
            <a:off x="251520" y="116632"/>
            <a:ext cx="889248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lr>
                <a:srgbClr val="86BD30"/>
              </a:buClr>
              <a:buChar char="•"/>
              <a:defRPr sz="2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Geneva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3200" b="1" dirty="0" smtClean="0">
                <a:solidFill>
                  <a:srgbClr val="529A43"/>
                </a:solidFill>
              </a:rPr>
              <a:t>Online Crystallography</a:t>
            </a:r>
            <a:endParaRPr lang="en-US" altLang="en-US" sz="3200" b="1" i="1" dirty="0">
              <a:solidFill>
                <a:srgbClr val="529A43"/>
              </a:solidFill>
            </a:endParaRPr>
          </a:p>
        </p:txBody>
      </p:sp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t="11905" r="27618" b="22571"/>
          <a:stretch>
            <a:fillRect/>
          </a:stretch>
        </p:blipFill>
        <p:spPr bwMode="auto">
          <a:xfrm>
            <a:off x="2971853" y="1219200"/>
            <a:ext cx="3386086" cy="1981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6" t="27518" r="29616" b="14655"/>
          <a:stretch>
            <a:fillRect/>
          </a:stretch>
        </p:blipFill>
        <p:spPr bwMode="auto">
          <a:xfrm>
            <a:off x="4203700" y="1554163"/>
            <a:ext cx="20891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Arc 44"/>
          <p:cNvSpPr/>
          <p:nvPr/>
        </p:nvSpPr>
        <p:spPr>
          <a:xfrm rot="20863366" flipH="1" flipV="1">
            <a:off x="4182139" y="1836612"/>
            <a:ext cx="1609725" cy="1970087"/>
          </a:xfrm>
          <a:prstGeom prst="arc">
            <a:avLst>
              <a:gd name="adj1" fmla="val 18022165"/>
              <a:gd name="adj2" fmla="val 20868029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7" name="Rectangle 38"/>
          <p:cNvSpPr>
            <a:spLocks noChangeArrowheads="1"/>
          </p:cNvSpPr>
          <p:nvPr/>
        </p:nvSpPr>
        <p:spPr bwMode="auto">
          <a:xfrm>
            <a:off x="4788023" y="418313"/>
            <a:ext cx="93610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86BD30"/>
              </a:buClr>
              <a:buChar char="•"/>
              <a:defRPr sz="2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Geneva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400" b="1" dirty="0">
                <a:solidFill>
                  <a:srgbClr val="FF0000"/>
                </a:solidFill>
              </a:rPr>
              <a:t>Design</a:t>
            </a:r>
          </a:p>
        </p:txBody>
      </p:sp>
      <p:sp>
        <p:nvSpPr>
          <p:cNvPr id="51" name="Rectangle 37"/>
          <p:cNvSpPr>
            <a:spLocks noChangeArrowheads="1"/>
          </p:cNvSpPr>
          <p:nvPr/>
        </p:nvSpPr>
        <p:spPr bwMode="auto">
          <a:xfrm>
            <a:off x="5602007" y="936016"/>
            <a:ext cx="11438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86BD30"/>
              </a:buClr>
              <a:buChar char="•"/>
              <a:defRPr sz="2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Geneva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400" b="1" dirty="0">
                <a:solidFill>
                  <a:srgbClr val="FF0000"/>
                </a:solidFill>
              </a:rPr>
              <a:t>Scoring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84" y="4760283"/>
            <a:ext cx="2523144" cy="64064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41" name="Picture 5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43" y="5670487"/>
            <a:ext cx="2575657" cy="382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05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49" grpId="0" animBg="1"/>
      <p:bldP spid="45" grpId="0" animBg="1"/>
      <p:bldP spid="47" grpId="0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968895"/>
            <a:ext cx="1584598" cy="1086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354223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4067944" y="1202848"/>
            <a:ext cx="1548172" cy="266429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829130"/>
            <a:ext cx="1020819" cy="43963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 bwMode="auto">
          <a:xfrm>
            <a:off x="6192180" y="908720"/>
            <a:ext cx="1548172" cy="266429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4" name="Picture 2" descr="http://www.geologie.ens.fr/%7Eougier/Logo-ESRF_220pixel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152" y="685343"/>
            <a:ext cx="475080" cy="583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861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56" y="1018064"/>
            <a:ext cx="6270811" cy="2783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9750" y="153988"/>
            <a:ext cx="815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defPPr>
              <a:defRPr lang="de-DE"/>
            </a:defPPr>
            <a:lvl1pPr>
              <a:buClrTx/>
              <a:buFontTx/>
              <a:buNone/>
              <a:defRPr sz="3200" b="1">
                <a:solidFill>
                  <a:srgbClr val="529A43"/>
                </a:solidFill>
                <a:ea typeface="ＭＳ Ｐゴシック" pitchFamily="34" charset="-128"/>
                <a:cs typeface="Geneva"/>
              </a:defRPr>
            </a:lvl1pPr>
            <a:lvl2pPr marL="742950" indent="-28575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ea typeface="Geneva"/>
                <a:cs typeface="Geneva"/>
              </a:defRPr>
            </a:lvl2pPr>
            <a:lvl3pPr marL="1143000" indent="-22860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ea typeface="Geneva"/>
                <a:cs typeface="Geneva"/>
              </a:defRPr>
            </a:lvl3pPr>
            <a:lvl4pPr marL="1600200" indent="-22860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ea typeface="Geneva"/>
                <a:cs typeface="Geneva"/>
              </a:defRPr>
            </a:lvl4pPr>
            <a:lvl5pPr marL="2057400" indent="-22860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ea typeface="Geneva"/>
                <a:cs typeface="Geneva"/>
              </a:defRPr>
            </a:lvl9pPr>
          </a:lstStyle>
          <a:p>
            <a:r>
              <a:rPr lang="en-GB" altLang="en-US" dirty="0"/>
              <a:t>Multi-crystal data collection</a:t>
            </a:r>
            <a:endParaRPr lang="en-US" altLang="en-US" dirty="0"/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5670373" y="1682059"/>
            <a:ext cx="2012950" cy="1617663"/>
            <a:chOff x="5010134" y="1052736"/>
            <a:chExt cx="3291526" cy="2056420"/>
          </a:xfrm>
        </p:grpSpPr>
        <p:pic>
          <p:nvPicPr>
            <p:cNvPr id="7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0134" y="1399673"/>
              <a:ext cx="2269431" cy="1709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14"/>
            <p:cNvSpPr txBox="1">
              <a:spLocks noChangeArrowheads="1"/>
            </p:cNvSpPr>
            <p:nvPr/>
          </p:nvSpPr>
          <p:spPr bwMode="auto">
            <a:xfrm>
              <a:off x="5075863" y="1052736"/>
              <a:ext cx="3225797" cy="4303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529A4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Geneva"/>
                </a:defRPr>
              </a:lvl1pPr>
              <a:lvl2pPr marL="742950" indent="-285750">
                <a:spcBef>
                  <a:spcPct val="20000"/>
                </a:spcBef>
                <a:buClr>
                  <a:srgbClr val="529A43"/>
                </a:buClr>
                <a:buFont typeface="Times" panose="02020603050405020304" pitchFamily="18" charset="0"/>
                <a:buChar char="•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Geneva"/>
                  <a:cs typeface="Geneva"/>
                </a:defRPr>
              </a:lvl2pPr>
              <a:lvl3pPr marL="1143000" indent="-228600">
                <a:spcBef>
                  <a:spcPct val="20000"/>
                </a:spcBef>
                <a:buClr>
                  <a:srgbClr val="529A43"/>
                </a:buClr>
                <a:buFont typeface="Times" panose="02020603050405020304" pitchFamily="18" charset="0"/>
                <a:buChar char="•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Geneva"/>
                  <a:cs typeface="Geneva"/>
                </a:defRPr>
              </a:lvl3pPr>
              <a:lvl4pPr marL="1600200" indent="-228600">
                <a:spcBef>
                  <a:spcPct val="20000"/>
                </a:spcBef>
                <a:buClr>
                  <a:srgbClr val="529A43"/>
                </a:buClr>
                <a:buFont typeface="Times" panose="02020603050405020304" pitchFamily="18" charset="0"/>
                <a:buChar char="•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Geneva"/>
                  <a:cs typeface="Geneva"/>
                </a:defRPr>
              </a:lvl4pPr>
              <a:lvl5pPr marL="2057400" indent="-228600">
                <a:spcBef>
                  <a:spcPct val="20000"/>
                </a:spcBef>
                <a:buClr>
                  <a:srgbClr val="529A43"/>
                </a:buClr>
                <a:buFont typeface="Times" panose="02020603050405020304" pitchFamily="18" charset="0"/>
                <a:buChar char="•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Geneva"/>
                  <a:cs typeface="Geneva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29A43"/>
                </a:buClr>
                <a:buFont typeface="Times" panose="02020603050405020304" pitchFamily="18" charset="0"/>
                <a:buChar char="•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Geneva"/>
                  <a:cs typeface="Geneva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29A43"/>
                </a:buClr>
                <a:buFont typeface="Times" panose="02020603050405020304" pitchFamily="18" charset="0"/>
                <a:buChar char="•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Geneva"/>
                  <a:cs typeface="Geneva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29A43"/>
                </a:buClr>
                <a:buFont typeface="Times" panose="02020603050405020304" pitchFamily="18" charset="0"/>
                <a:buChar char="•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Geneva"/>
                  <a:cs typeface="Geneva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29A43"/>
                </a:buClr>
                <a:buFont typeface="Times" panose="02020603050405020304" pitchFamily="18" charset="0"/>
                <a:buChar char="•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Geneva"/>
                  <a:cs typeface="Geneva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600">
                  <a:solidFill>
                    <a:srgbClr val="3C3C3B"/>
                  </a:solidFill>
                </a:rPr>
                <a:t>MASSIF1 Beamline</a:t>
              </a:r>
              <a:endParaRPr lang="en-US" altLang="en-US" sz="1600">
                <a:solidFill>
                  <a:srgbClr val="3C3C3B"/>
                </a:solidFill>
              </a:endParaRPr>
            </a:p>
          </p:txBody>
        </p:sp>
      </p:grpSp>
      <p:grpSp>
        <p:nvGrpSpPr>
          <p:cNvPr id="9" name="Group 8"/>
          <p:cNvGrpSpPr>
            <a:grpSpLocks noChangeAspect="1"/>
          </p:cNvGrpSpPr>
          <p:nvPr/>
        </p:nvGrpSpPr>
        <p:grpSpPr bwMode="auto">
          <a:xfrm>
            <a:off x="539750" y="5013176"/>
            <a:ext cx="5351391" cy="877887"/>
            <a:chOff x="2266412" y="4901335"/>
            <a:chExt cx="6828912" cy="1119953"/>
          </a:xfrm>
        </p:grpSpPr>
        <p:grpSp>
          <p:nvGrpSpPr>
            <p:cNvPr id="10" name="Group 13"/>
            <p:cNvGrpSpPr>
              <a:grpSpLocks/>
            </p:cNvGrpSpPr>
            <p:nvPr/>
          </p:nvGrpSpPr>
          <p:grpSpPr bwMode="auto">
            <a:xfrm>
              <a:off x="2266412" y="4901335"/>
              <a:ext cx="4705083" cy="1119953"/>
              <a:chOff x="2266412" y="4901335"/>
              <a:chExt cx="4705083" cy="1119953"/>
            </a:xfrm>
          </p:grpSpPr>
          <p:pic>
            <p:nvPicPr>
              <p:cNvPr id="12" name="Picture 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66412" y="4929786"/>
                <a:ext cx="1421090" cy="106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4426" y="4902342"/>
                <a:ext cx="1483752" cy="11179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60" t="19279" r="15250" b="13492"/>
              <a:stretch>
                <a:fillRect/>
              </a:stretch>
            </p:blipFill>
            <p:spPr bwMode="auto">
              <a:xfrm>
                <a:off x="5342473" y="4901335"/>
                <a:ext cx="1629022" cy="11199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" name="Rectangle 17"/>
            <p:cNvSpPr>
              <a:spLocks noChangeArrowheads="1"/>
            </p:cNvSpPr>
            <p:nvPr/>
          </p:nvSpPr>
          <p:spPr bwMode="auto">
            <a:xfrm>
              <a:off x="7092280" y="5157192"/>
              <a:ext cx="2003044" cy="588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529A43"/>
                </a:buClr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Geneva"/>
                </a:defRPr>
              </a:lvl1pPr>
              <a:lvl2pPr marL="742950" indent="-285750">
                <a:spcBef>
                  <a:spcPct val="20000"/>
                </a:spcBef>
                <a:buClr>
                  <a:srgbClr val="529A43"/>
                </a:buClr>
                <a:buFont typeface="Times" panose="02020603050405020304" pitchFamily="18" charset="0"/>
                <a:buChar char="•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Geneva"/>
                  <a:cs typeface="Geneva"/>
                </a:defRPr>
              </a:lvl2pPr>
              <a:lvl3pPr marL="1143000" indent="-228600">
                <a:spcBef>
                  <a:spcPct val="20000"/>
                </a:spcBef>
                <a:buClr>
                  <a:srgbClr val="529A43"/>
                </a:buClr>
                <a:buFont typeface="Times" panose="02020603050405020304" pitchFamily="18" charset="0"/>
                <a:buChar char="•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Geneva"/>
                  <a:cs typeface="Geneva"/>
                </a:defRPr>
              </a:lvl3pPr>
              <a:lvl4pPr marL="1600200" indent="-228600">
                <a:spcBef>
                  <a:spcPct val="20000"/>
                </a:spcBef>
                <a:buClr>
                  <a:srgbClr val="529A43"/>
                </a:buClr>
                <a:buFont typeface="Times" panose="02020603050405020304" pitchFamily="18" charset="0"/>
                <a:buChar char="•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Geneva"/>
                  <a:cs typeface="Geneva"/>
                </a:defRPr>
              </a:lvl4pPr>
              <a:lvl5pPr marL="2057400" indent="-228600">
                <a:spcBef>
                  <a:spcPct val="20000"/>
                </a:spcBef>
                <a:buClr>
                  <a:srgbClr val="529A43"/>
                </a:buClr>
                <a:buFont typeface="Times" panose="02020603050405020304" pitchFamily="18" charset="0"/>
                <a:buChar char="•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Geneva"/>
                  <a:cs typeface="Geneva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29A43"/>
                </a:buClr>
                <a:buFont typeface="Times" panose="02020603050405020304" pitchFamily="18" charset="0"/>
                <a:buChar char="•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Geneva"/>
                  <a:cs typeface="Geneva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29A43"/>
                </a:buClr>
                <a:buFont typeface="Times" panose="02020603050405020304" pitchFamily="18" charset="0"/>
                <a:buChar char="•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Geneva"/>
                  <a:cs typeface="Geneva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29A43"/>
                </a:buClr>
                <a:buFont typeface="Times" panose="02020603050405020304" pitchFamily="18" charset="0"/>
                <a:buChar char="•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Geneva"/>
                  <a:cs typeface="Geneva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29A43"/>
                </a:buClr>
                <a:buFont typeface="Times" panose="02020603050405020304" pitchFamily="18" charset="0"/>
                <a:buChar char="•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Geneva"/>
                  <a:cs typeface="Geneva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en-US" dirty="0">
                  <a:solidFill>
                    <a:srgbClr val="3C3C3B"/>
                  </a:solidFill>
                </a:rPr>
                <a:t>6 </a:t>
              </a:r>
              <a:r>
                <a:rPr lang="en-GB" altLang="en-US" dirty="0" smtClean="0">
                  <a:solidFill>
                    <a:srgbClr val="3C3C3B"/>
                  </a:solidFill>
                </a:rPr>
                <a:t>crystals!</a:t>
              </a:r>
              <a:endParaRPr lang="en-US" altLang="en-US" dirty="0">
                <a:solidFill>
                  <a:srgbClr val="3C3C3B"/>
                </a:solidFill>
              </a:endParaRPr>
            </a:p>
          </p:txBody>
        </p:sp>
      </p:grpSp>
      <p:pic>
        <p:nvPicPr>
          <p:cNvPr id="15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7" t="16296" r="16499" b="12157"/>
          <a:stretch>
            <a:fillRect/>
          </a:stretch>
        </p:blipFill>
        <p:spPr bwMode="auto">
          <a:xfrm>
            <a:off x="7022519" y="2387601"/>
            <a:ext cx="1485900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467" y="3645024"/>
            <a:ext cx="2271712" cy="17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928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e libre 5"/>
          <p:cNvSpPr/>
          <p:nvPr/>
        </p:nvSpPr>
        <p:spPr>
          <a:xfrm>
            <a:off x="395536" y="819835"/>
            <a:ext cx="2050551" cy="878808"/>
          </a:xfrm>
          <a:custGeom>
            <a:avLst/>
            <a:gdLst>
              <a:gd name="connsiteX0" fmla="*/ 0 w 2269577"/>
              <a:gd name="connsiteY0" fmla="*/ 175156 h 1050724"/>
              <a:gd name="connsiteX1" fmla="*/ 175156 w 2269577"/>
              <a:gd name="connsiteY1" fmla="*/ 0 h 1050724"/>
              <a:gd name="connsiteX2" fmla="*/ 2094421 w 2269577"/>
              <a:gd name="connsiteY2" fmla="*/ 0 h 1050724"/>
              <a:gd name="connsiteX3" fmla="*/ 2269577 w 2269577"/>
              <a:gd name="connsiteY3" fmla="*/ 175156 h 1050724"/>
              <a:gd name="connsiteX4" fmla="*/ 2269577 w 2269577"/>
              <a:gd name="connsiteY4" fmla="*/ 875568 h 1050724"/>
              <a:gd name="connsiteX5" fmla="*/ 2094421 w 2269577"/>
              <a:gd name="connsiteY5" fmla="*/ 1050724 h 1050724"/>
              <a:gd name="connsiteX6" fmla="*/ 175156 w 2269577"/>
              <a:gd name="connsiteY6" fmla="*/ 1050724 h 1050724"/>
              <a:gd name="connsiteX7" fmla="*/ 0 w 2269577"/>
              <a:gd name="connsiteY7" fmla="*/ 875568 h 1050724"/>
              <a:gd name="connsiteX8" fmla="*/ 0 w 2269577"/>
              <a:gd name="connsiteY8" fmla="*/ 175156 h 1050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69577" h="1050724">
                <a:moveTo>
                  <a:pt x="0" y="175156"/>
                </a:moveTo>
                <a:cubicBezTo>
                  <a:pt x="0" y="78420"/>
                  <a:pt x="78420" y="0"/>
                  <a:pt x="175156" y="0"/>
                </a:cubicBezTo>
                <a:lnTo>
                  <a:pt x="2094421" y="0"/>
                </a:lnTo>
                <a:cubicBezTo>
                  <a:pt x="2191157" y="0"/>
                  <a:pt x="2269577" y="78420"/>
                  <a:pt x="2269577" y="175156"/>
                </a:cubicBezTo>
                <a:lnTo>
                  <a:pt x="2269577" y="875568"/>
                </a:lnTo>
                <a:cubicBezTo>
                  <a:pt x="2269577" y="972304"/>
                  <a:pt x="2191157" y="1050724"/>
                  <a:pt x="2094421" y="1050724"/>
                </a:cubicBezTo>
                <a:lnTo>
                  <a:pt x="175156" y="1050724"/>
                </a:lnTo>
                <a:cubicBezTo>
                  <a:pt x="78420" y="1050724"/>
                  <a:pt x="0" y="972304"/>
                  <a:pt x="0" y="875568"/>
                </a:cubicBezTo>
                <a:lnTo>
                  <a:pt x="0" y="17515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261" tIns="112261" rIns="112261" bIns="112261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600" b="1" kern="1200" dirty="0" smtClean="0">
                <a:solidFill>
                  <a:schemeClr val="accent3"/>
                </a:solidFill>
              </a:rPr>
              <a:t>High Throughput Crystallization</a:t>
            </a:r>
            <a:endParaRPr lang="en-US" sz="1600" kern="1200" dirty="0">
              <a:solidFill>
                <a:schemeClr val="accent3"/>
              </a:solidFill>
            </a:endParaRPr>
          </a:p>
        </p:txBody>
      </p:sp>
      <p:sp>
        <p:nvSpPr>
          <p:cNvPr id="11" name="Forme libre 10"/>
          <p:cNvSpPr/>
          <p:nvPr/>
        </p:nvSpPr>
        <p:spPr>
          <a:xfrm>
            <a:off x="1394441" y="1835083"/>
            <a:ext cx="2050551" cy="878808"/>
          </a:xfrm>
          <a:custGeom>
            <a:avLst/>
            <a:gdLst>
              <a:gd name="connsiteX0" fmla="*/ 0 w 2272020"/>
              <a:gd name="connsiteY0" fmla="*/ 175156 h 1050724"/>
              <a:gd name="connsiteX1" fmla="*/ 175156 w 2272020"/>
              <a:gd name="connsiteY1" fmla="*/ 0 h 1050724"/>
              <a:gd name="connsiteX2" fmla="*/ 2096864 w 2272020"/>
              <a:gd name="connsiteY2" fmla="*/ 0 h 1050724"/>
              <a:gd name="connsiteX3" fmla="*/ 2272020 w 2272020"/>
              <a:gd name="connsiteY3" fmla="*/ 175156 h 1050724"/>
              <a:gd name="connsiteX4" fmla="*/ 2272020 w 2272020"/>
              <a:gd name="connsiteY4" fmla="*/ 875568 h 1050724"/>
              <a:gd name="connsiteX5" fmla="*/ 2096864 w 2272020"/>
              <a:gd name="connsiteY5" fmla="*/ 1050724 h 1050724"/>
              <a:gd name="connsiteX6" fmla="*/ 175156 w 2272020"/>
              <a:gd name="connsiteY6" fmla="*/ 1050724 h 1050724"/>
              <a:gd name="connsiteX7" fmla="*/ 0 w 2272020"/>
              <a:gd name="connsiteY7" fmla="*/ 875568 h 1050724"/>
              <a:gd name="connsiteX8" fmla="*/ 0 w 2272020"/>
              <a:gd name="connsiteY8" fmla="*/ 175156 h 1050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72020" h="1050724">
                <a:moveTo>
                  <a:pt x="0" y="175156"/>
                </a:moveTo>
                <a:cubicBezTo>
                  <a:pt x="0" y="78420"/>
                  <a:pt x="78420" y="0"/>
                  <a:pt x="175156" y="0"/>
                </a:cubicBezTo>
                <a:lnTo>
                  <a:pt x="2096864" y="0"/>
                </a:lnTo>
                <a:cubicBezTo>
                  <a:pt x="2193600" y="0"/>
                  <a:pt x="2272020" y="78420"/>
                  <a:pt x="2272020" y="175156"/>
                </a:cubicBezTo>
                <a:lnTo>
                  <a:pt x="2272020" y="875568"/>
                </a:lnTo>
                <a:cubicBezTo>
                  <a:pt x="2272020" y="972304"/>
                  <a:pt x="2193600" y="1050724"/>
                  <a:pt x="2096864" y="1050724"/>
                </a:cubicBezTo>
                <a:lnTo>
                  <a:pt x="175156" y="1050724"/>
                </a:lnTo>
                <a:cubicBezTo>
                  <a:pt x="78420" y="1050724"/>
                  <a:pt x="0" y="972304"/>
                  <a:pt x="0" y="875568"/>
                </a:cubicBezTo>
                <a:lnTo>
                  <a:pt x="0" y="17515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261" tIns="112261" rIns="112261" bIns="112261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sz="1600" b="1" kern="1200" dirty="0" smtClean="0">
                <a:solidFill>
                  <a:schemeClr val="accent3"/>
                </a:solidFill>
              </a:rPr>
              <a:t>Automated Crystal Soaking &amp; Harvesting</a:t>
            </a:r>
            <a:endParaRPr lang="en-US" sz="1600" kern="1200" dirty="0">
              <a:solidFill>
                <a:schemeClr val="accent3"/>
              </a:solidFill>
            </a:endParaRPr>
          </a:p>
        </p:txBody>
      </p:sp>
      <p:sp>
        <p:nvSpPr>
          <p:cNvPr id="14" name="Forme libre 13"/>
          <p:cNvSpPr/>
          <p:nvPr/>
        </p:nvSpPr>
        <p:spPr>
          <a:xfrm>
            <a:off x="3038889" y="2824529"/>
            <a:ext cx="2050551" cy="878808"/>
          </a:xfrm>
          <a:custGeom>
            <a:avLst/>
            <a:gdLst>
              <a:gd name="connsiteX0" fmla="*/ 0 w 2309267"/>
              <a:gd name="connsiteY0" fmla="*/ 178220 h 1069107"/>
              <a:gd name="connsiteX1" fmla="*/ 178220 w 2309267"/>
              <a:gd name="connsiteY1" fmla="*/ 0 h 1069107"/>
              <a:gd name="connsiteX2" fmla="*/ 2131047 w 2309267"/>
              <a:gd name="connsiteY2" fmla="*/ 0 h 1069107"/>
              <a:gd name="connsiteX3" fmla="*/ 2309267 w 2309267"/>
              <a:gd name="connsiteY3" fmla="*/ 178220 h 1069107"/>
              <a:gd name="connsiteX4" fmla="*/ 2309267 w 2309267"/>
              <a:gd name="connsiteY4" fmla="*/ 890887 h 1069107"/>
              <a:gd name="connsiteX5" fmla="*/ 2131047 w 2309267"/>
              <a:gd name="connsiteY5" fmla="*/ 1069107 h 1069107"/>
              <a:gd name="connsiteX6" fmla="*/ 178220 w 2309267"/>
              <a:gd name="connsiteY6" fmla="*/ 1069107 h 1069107"/>
              <a:gd name="connsiteX7" fmla="*/ 0 w 2309267"/>
              <a:gd name="connsiteY7" fmla="*/ 890887 h 1069107"/>
              <a:gd name="connsiteX8" fmla="*/ 0 w 2309267"/>
              <a:gd name="connsiteY8" fmla="*/ 178220 h 1069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9267" h="1069107">
                <a:moveTo>
                  <a:pt x="0" y="178220"/>
                </a:moveTo>
                <a:cubicBezTo>
                  <a:pt x="0" y="79792"/>
                  <a:pt x="79792" y="0"/>
                  <a:pt x="178220" y="0"/>
                </a:cubicBezTo>
                <a:lnTo>
                  <a:pt x="2131047" y="0"/>
                </a:lnTo>
                <a:cubicBezTo>
                  <a:pt x="2229475" y="0"/>
                  <a:pt x="2309267" y="79792"/>
                  <a:pt x="2309267" y="178220"/>
                </a:cubicBezTo>
                <a:lnTo>
                  <a:pt x="2309267" y="890887"/>
                </a:lnTo>
                <a:cubicBezTo>
                  <a:pt x="2309267" y="989315"/>
                  <a:pt x="2229475" y="1069107"/>
                  <a:pt x="2131047" y="1069107"/>
                </a:cubicBezTo>
                <a:lnTo>
                  <a:pt x="178220" y="1069107"/>
                </a:lnTo>
                <a:cubicBezTo>
                  <a:pt x="79792" y="1069107"/>
                  <a:pt x="0" y="989315"/>
                  <a:pt x="0" y="890887"/>
                </a:cubicBezTo>
                <a:lnTo>
                  <a:pt x="0" y="17822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159" tIns="113159" rIns="113159" bIns="113159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sz="1600" b="1" kern="1200" dirty="0" smtClean="0">
                <a:solidFill>
                  <a:schemeClr val="accent3"/>
                </a:solidFill>
              </a:rPr>
              <a:t>Automated Data Collection (MASSIF, ESRF) </a:t>
            </a:r>
            <a:endParaRPr lang="en-US" sz="1600" kern="1200" dirty="0">
              <a:solidFill>
                <a:schemeClr val="accent3"/>
              </a:solidFill>
            </a:endParaRPr>
          </a:p>
        </p:txBody>
      </p:sp>
      <p:sp>
        <p:nvSpPr>
          <p:cNvPr id="16" name="Forme libre 15"/>
          <p:cNvSpPr/>
          <p:nvPr/>
        </p:nvSpPr>
        <p:spPr>
          <a:xfrm>
            <a:off x="4416511" y="3894699"/>
            <a:ext cx="2050551" cy="878808"/>
          </a:xfrm>
          <a:custGeom>
            <a:avLst/>
            <a:gdLst>
              <a:gd name="connsiteX0" fmla="*/ 0 w 2679380"/>
              <a:gd name="connsiteY0" fmla="*/ 196709 h 1180015"/>
              <a:gd name="connsiteX1" fmla="*/ 196709 w 2679380"/>
              <a:gd name="connsiteY1" fmla="*/ 0 h 1180015"/>
              <a:gd name="connsiteX2" fmla="*/ 2482671 w 2679380"/>
              <a:gd name="connsiteY2" fmla="*/ 0 h 1180015"/>
              <a:gd name="connsiteX3" fmla="*/ 2679380 w 2679380"/>
              <a:gd name="connsiteY3" fmla="*/ 196709 h 1180015"/>
              <a:gd name="connsiteX4" fmla="*/ 2679380 w 2679380"/>
              <a:gd name="connsiteY4" fmla="*/ 983306 h 1180015"/>
              <a:gd name="connsiteX5" fmla="*/ 2482671 w 2679380"/>
              <a:gd name="connsiteY5" fmla="*/ 1180015 h 1180015"/>
              <a:gd name="connsiteX6" fmla="*/ 196709 w 2679380"/>
              <a:gd name="connsiteY6" fmla="*/ 1180015 h 1180015"/>
              <a:gd name="connsiteX7" fmla="*/ 0 w 2679380"/>
              <a:gd name="connsiteY7" fmla="*/ 983306 h 1180015"/>
              <a:gd name="connsiteX8" fmla="*/ 0 w 2679380"/>
              <a:gd name="connsiteY8" fmla="*/ 196709 h 1180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9380" h="1180015">
                <a:moveTo>
                  <a:pt x="0" y="196709"/>
                </a:moveTo>
                <a:cubicBezTo>
                  <a:pt x="0" y="88070"/>
                  <a:pt x="88070" y="0"/>
                  <a:pt x="196709" y="0"/>
                </a:cubicBezTo>
                <a:lnTo>
                  <a:pt x="2482671" y="0"/>
                </a:lnTo>
                <a:cubicBezTo>
                  <a:pt x="2591310" y="0"/>
                  <a:pt x="2679380" y="88070"/>
                  <a:pt x="2679380" y="196709"/>
                </a:cubicBezTo>
                <a:lnTo>
                  <a:pt x="2679380" y="983306"/>
                </a:lnTo>
                <a:cubicBezTo>
                  <a:pt x="2679380" y="1091945"/>
                  <a:pt x="2591310" y="1180015"/>
                  <a:pt x="2482671" y="1180015"/>
                </a:cubicBezTo>
                <a:lnTo>
                  <a:pt x="196709" y="1180015"/>
                </a:lnTo>
                <a:cubicBezTo>
                  <a:pt x="88070" y="1180015"/>
                  <a:pt x="0" y="1091945"/>
                  <a:pt x="0" y="983306"/>
                </a:cubicBezTo>
                <a:lnTo>
                  <a:pt x="0" y="19670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8574" tIns="118574" rIns="118574" bIns="11857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sz="1600" b="1" kern="1200" dirty="0" smtClean="0">
                <a:solidFill>
                  <a:schemeClr val="accent2"/>
                </a:solidFill>
              </a:rPr>
              <a:t>Automated Data Processing &amp; Ranking</a:t>
            </a:r>
          </a:p>
        </p:txBody>
      </p:sp>
      <p:pic>
        <p:nvPicPr>
          <p:cNvPr id="19470" name="Picture 1" descr="M:\marquez-grp\cornaciu\BUSTER_test\30.02.1000.embl.msc2255336a-1\pymol_v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3"/>
          <a:stretch>
            <a:fillRect/>
          </a:stretch>
        </p:blipFill>
        <p:spPr bwMode="auto">
          <a:xfrm>
            <a:off x="6744819" y="4559873"/>
            <a:ext cx="956602" cy="107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1"/>
          <p:cNvSpPr txBox="1">
            <a:spLocks/>
          </p:cNvSpPr>
          <p:nvPr/>
        </p:nvSpPr>
        <p:spPr bwMode="auto">
          <a:xfrm>
            <a:off x="250825" y="44450"/>
            <a:ext cx="844857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lr>
                <a:srgbClr val="86BD30"/>
              </a:buClr>
              <a:buChar char="•"/>
              <a:defRPr sz="24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Geneva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6BD30"/>
              </a:buClr>
              <a:buFont typeface="Times" pitchFamily="18" charset="0"/>
              <a:buChar char="•"/>
              <a:defRPr sz="2000">
                <a:solidFill>
                  <a:srgbClr val="000000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3200" b="1" dirty="0" smtClean="0">
                <a:solidFill>
                  <a:srgbClr val="207A7A"/>
                </a:solidFill>
              </a:rPr>
              <a:t>Integrated Pipelines for Ligand Screening</a:t>
            </a:r>
            <a:endParaRPr lang="en-US" altLang="en-US" sz="1100" b="1" i="1" dirty="0">
              <a:solidFill>
                <a:srgbClr val="207A7A"/>
              </a:solidFill>
            </a:endParaRPr>
          </a:p>
        </p:txBody>
      </p:sp>
      <p:sp>
        <p:nvSpPr>
          <p:cNvPr id="29" name="Flèche à angle droit 28"/>
          <p:cNvSpPr/>
          <p:nvPr/>
        </p:nvSpPr>
        <p:spPr>
          <a:xfrm rot="5400000">
            <a:off x="3709994" y="3669580"/>
            <a:ext cx="715578" cy="814660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Flèche à angle droit 2"/>
          <p:cNvSpPr/>
          <p:nvPr/>
        </p:nvSpPr>
        <p:spPr>
          <a:xfrm rot="5400000">
            <a:off x="668876" y="1666671"/>
            <a:ext cx="715578" cy="814660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lèche à angle droit 9"/>
          <p:cNvSpPr/>
          <p:nvPr/>
        </p:nvSpPr>
        <p:spPr>
          <a:xfrm rot="5400000">
            <a:off x="2303762" y="2620399"/>
            <a:ext cx="715578" cy="814660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ZoneTexte 17"/>
          <p:cNvSpPr txBox="1"/>
          <p:nvPr/>
        </p:nvSpPr>
        <p:spPr>
          <a:xfrm>
            <a:off x="3360140" y="4929198"/>
            <a:ext cx="1569050" cy="107721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u="sng" dirty="0" smtClean="0">
                <a:solidFill>
                  <a:schemeClr val="accent4"/>
                </a:solidFill>
              </a:rPr>
              <a:t>PIPEDREAM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1600" dirty="0" err="1" smtClean="0">
                <a:solidFill>
                  <a:schemeClr val="accent4"/>
                </a:solidFill>
              </a:rPr>
              <a:t>autoPROC</a:t>
            </a:r>
            <a:endParaRPr lang="fr-FR" sz="1600" dirty="0" smtClean="0">
              <a:solidFill>
                <a:schemeClr val="accent4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1600" dirty="0" smtClean="0">
                <a:solidFill>
                  <a:schemeClr val="accent4"/>
                </a:solidFill>
              </a:rPr>
              <a:t>Buster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1600" dirty="0" err="1" smtClean="0">
                <a:solidFill>
                  <a:schemeClr val="accent4"/>
                </a:solidFill>
              </a:rPr>
              <a:t>Rhofit</a:t>
            </a:r>
            <a:endParaRPr lang="fr-FR" sz="1600" dirty="0">
              <a:solidFill>
                <a:schemeClr val="accent4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85720" y="4410529"/>
            <a:ext cx="1782480" cy="1661677"/>
            <a:chOff x="7267678" y="1333243"/>
            <a:chExt cx="1782480" cy="1661677"/>
          </a:xfrm>
        </p:grpSpPr>
        <p:pic>
          <p:nvPicPr>
            <p:cNvPr id="19463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5" r="4091"/>
            <a:stretch>
              <a:fillRect/>
            </a:stretch>
          </p:blipFill>
          <p:spPr bwMode="auto">
            <a:xfrm>
              <a:off x="7357386" y="1333243"/>
              <a:ext cx="1607102" cy="817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7267678" y="2163923"/>
              <a:ext cx="178248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GB" altLang="en-US" sz="1200" i="1" dirty="0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Gérard </a:t>
              </a:r>
              <a:r>
                <a:rPr lang="en-GB" altLang="en-US" sz="1200" i="1" dirty="0" err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Bricogne</a:t>
              </a:r>
              <a:endParaRPr lang="en-GB" altLang="en-US" sz="1200" i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endParaRPr>
            </a:p>
            <a:p>
              <a:pPr algn="ctr" eaLnBrk="1" hangingPunct="1"/>
              <a:r>
                <a:rPr lang="en-GB" altLang="en-US" sz="1200" i="1" dirty="0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</a:rPr>
                <a:t>Andrew </a:t>
              </a:r>
              <a:r>
                <a:rPr lang="en-GB" altLang="en-US" sz="1200" i="1" dirty="0" err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</a:rPr>
                <a:t>Sharff</a:t>
              </a:r>
              <a:endParaRPr lang="en-GB" altLang="en-US" sz="1200" i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endParaRPr>
            </a:p>
            <a:p>
              <a:pPr algn="ctr" eaLnBrk="1" hangingPunct="1"/>
              <a:r>
                <a:rPr lang="en-GB" altLang="en-US" sz="1200" i="1" dirty="0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</a:rPr>
                <a:t>Clemens </a:t>
              </a:r>
              <a:r>
                <a:rPr lang="en-GB" altLang="en-US" sz="1200" i="1" dirty="0" err="1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</a:rPr>
                <a:t>Vonrhein</a:t>
              </a:r>
              <a:endParaRPr lang="en-GB" altLang="en-US" sz="1200" i="1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endParaRPr>
            </a:p>
            <a:p>
              <a:pPr algn="ctr" eaLnBrk="1" hangingPunct="1"/>
              <a:r>
                <a:rPr lang="en-GB" altLang="en-US" sz="1200" i="1" dirty="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</a:rPr>
                <a:t>Leigh Carter</a:t>
              </a:r>
              <a:endParaRPr lang="en-GB" altLang="en-US" sz="1200" i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</p:grpSp>
      <p:sp>
        <p:nvSpPr>
          <p:cNvPr id="31" name="Flèche à angle droit 30"/>
          <p:cNvSpPr/>
          <p:nvPr/>
        </p:nvSpPr>
        <p:spPr>
          <a:xfrm rot="5400000">
            <a:off x="5856367" y="4635194"/>
            <a:ext cx="634860" cy="814660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3571876"/>
            <a:ext cx="2559204" cy="64980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9" name="TextBox 4"/>
          <p:cNvSpPr txBox="1"/>
          <p:nvPr/>
        </p:nvSpPr>
        <p:spPr>
          <a:xfrm>
            <a:off x="5214942" y="772240"/>
            <a:ext cx="3714744" cy="17543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GB" sz="1800" b="1" dirty="0" smtClean="0"/>
              <a:t>Large amount of crystals sent to synchrotrons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GB" sz="1800" b="1" dirty="0" smtClean="0"/>
              <a:t>Crystal pedigree important for data processing</a:t>
            </a:r>
            <a:endParaRPr lang="en-US" sz="1800" b="1" dirty="0" smtClean="0"/>
          </a:p>
        </p:txBody>
      </p:sp>
    </p:spTree>
    <p:extLst>
      <p:ext uri="{BB962C8B-B14F-4D97-AF65-F5344CB8AC3E}">
        <p14:creationId xmlns:p14="http://schemas.microsoft.com/office/powerpoint/2010/main" val="390775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Leere Präsentation">
  <a:themeElements>
    <a:clrScheme name="Custom 2">
      <a:dk1>
        <a:srgbClr val="E33E3E"/>
      </a:dk1>
      <a:lt1>
        <a:srgbClr val="FFFFFF"/>
      </a:lt1>
      <a:dk2>
        <a:srgbClr val="007E82"/>
      </a:dk2>
      <a:lt2>
        <a:srgbClr val="7D7D7D"/>
      </a:lt2>
      <a:accent1>
        <a:srgbClr val="72AD46"/>
      </a:accent1>
      <a:accent2>
        <a:srgbClr val="DF001A"/>
      </a:accent2>
      <a:accent3>
        <a:srgbClr val="FFFFFF"/>
      </a:accent3>
      <a:accent4>
        <a:srgbClr val="000000"/>
      </a:accent4>
      <a:accent5>
        <a:srgbClr val="BCD3B0"/>
      </a:accent5>
      <a:accent6>
        <a:srgbClr val="CA0016"/>
      </a:accent6>
      <a:hlink>
        <a:srgbClr val="D2E806"/>
      </a:hlink>
      <a:folHlink>
        <a:srgbClr val="72AD46"/>
      </a:folHlink>
    </a:clrScheme>
    <a:fontScheme name="Leere Präsentation">
      <a:majorFont>
        <a:latin typeface="Arial"/>
        <a:ea typeface="Geneva"/>
        <a:cs typeface="Geneva"/>
      </a:majorFont>
      <a:minorFont>
        <a:latin typeface="Arial"/>
        <a:ea typeface="Geneva"/>
        <a:cs typeface="Genev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Geneva" pitchFamily="-112" charset="0"/>
            <a:cs typeface="Genev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Geneva" pitchFamily="-112" charset="0"/>
            <a:cs typeface="Geneva" pitchFamily="-112" charset="0"/>
          </a:defRPr>
        </a:defPPr>
      </a:lstStyle>
    </a:lnDef>
  </a:objectDefaults>
  <a:extraClrSchemeLst>
    <a:extraClrScheme>
      <a:clrScheme name="Leere Präsentation 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DCDCDC"/>
        </a:lt1>
        <a:dk2>
          <a:srgbClr val="007E82"/>
        </a:dk2>
        <a:lt2>
          <a:srgbClr val="7D7D7D"/>
        </a:lt2>
        <a:accent1>
          <a:srgbClr val="72AD46"/>
        </a:accent1>
        <a:accent2>
          <a:srgbClr val="DF001A"/>
        </a:accent2>
        <a:accent3>
          <a:srgbClr val="EBEBEB"/>
        </a:accent3>
        <a:accent4>
          <a:srgbClr val="000000"/>
        </a:accent4>
        <a:accent5>
          <a:srgbClr val="BCD3B0"/>
        </a:accent5>
        <a:accent6>
          <a:srgbClr val="CA0016"/>
        </a:accent6>
        <a:hlink>
          <a:srgbClr val="007E82"/>
        </a:hlink>
        <a:folHlink>
          <a:srgbClr val="72AD4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7E82"/>
        </a:dk2>
        <a:lt2>
          <a:srgbClr val="7D7D7D"/>
        </a:lt2>
        <a:accent1>
          <a:srgbClr val="72AD46"/>
        </a:accent1>
        <a:accent2>
          <a:srgbClr val="DF001A"/>
        </a:accent2>
        <a:accent3>
          <a:srgbClr val="FFFFFF"/>
        </a:accent3>
        <a:accent4>
          <a:srgbClr val="000000"/>
        </a:accent4>
        <a:accent5>
          <a:srgbClr val="BCD3B0"/>
        </a:accent5>
        <a:accent6>
          <a:srgbClr val="CA0016"/>
        </a:accent6>
        <a:hlink>
          <a:srgbClr val="007E82"/>
        </a:hlink>
        <a:folHlink>
          <a:srgbClr val="72AD4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FFFFFF"/>
        </a:lt1>
        <a:dk2>
          <a:srgbClr val="007E82"/>
        </a:dk2>
        <a:lt2>
          <a:srgbClr val="7D7D7D"/>
        </a:lt2>
        <a:accent1>
          <a:srgbClr val="72AD46"/>
        </a:accent1>
        <a:accent2>
          <a:srgbClr val="DF001A"/>
        </a:accent2>
        <a:accent3>
          <a:srgbClr val="FFFFFF"/>
        </a:accent3>
        <a:accent4>
          <a:srgbClr val="000000"/>
        </a:accent4>
        <a:accent5>
          <a:srgbClr val="BCD3B0"/>
        </a:accent5>
        <a:accent6>
          <a:srgbClr val="CA0016"/>
        </a:accent6>
        <a:hlink>
          <a:srgbClr val="D2E806"/>
        </a:hlink>
        <a:folHlink>
          <a:srgbClr val="72AD4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19663</TotalTime>
  <Words>415</Words>
  <Application>Microsoft Office PowerPoint</Application>
  <PresentationFormat>On-screen Show (4:3)</PresentationFormat>
  <Paragraphs>140</Paragraphs>
  <Slides>13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Leere Präsentation</vt:lpstr>
      <vt:lpstr>Towards a standardized API for data exchange between home labs and ISPyB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</vt:lpstr>
      <vt:lpstr>Thank you for your attention</vt:lpstr>
    </vt:vector>
  </TitlesOfParts>
  <Company>s 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 k</dc:creator>
  <cp:lastModifiedBy>diamondpresent</cp:lastModifiedBy>
  <cp:revision>1458</cp:revision>
  <cp:lastPrinted>2016-10-03T14:59:14Z</cp:lastPrinted>
  <dcterms:created xsi:type="dcterms:W3CDTF">2010-02-04T09:26:14Z</dcterms:created>
  <dcterms:modified xsi:type="dcterms:W3CDTF">2018-01-31T19:19:30Z</dcterms:modified>
</cp:coreProperties>
</file>